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1" r:id="rId10"/>
    <p:sldId id="292" r:id="rId11"/>
    <p:sldId id="293" r:id="rId12"/>
    <p:sldId id="294" r:id="rId13"/>
    <p:sldId id="290" r:id="rId14"/>
    <p:sldId id="28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12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4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C08078-80A1-02A4-74C3-54DA7B7F9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F27C12-9FF0-00EB-D366-241690793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3BA6C4-4C21-F250-AB89-27DDFAC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FCA2CF-DA67-6F42-3DBD-1CA9E795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0B97A4-B6AE-51CB-DAB9-A2E1AE9E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1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31F7C-F656-29EB-7DBC-8A3C7B97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7AE0EA-BAAC-2A74-FDF4-6D70AF714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29C28F-007A-3E12-1D2D-AE700DAA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8932A7-EA4B-9AF6-79FD-AE3A149B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A951F8-85F5-7AB7-B87F-0D481E6C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0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E98E9C7-0580-050E-7B2B-7F230AF8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95B7FC2-2A3F-0DAB-B5EF-B90FAA13F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4E25F-36C4-91B1-2E1E-99F021FD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043958-CEB3-4ACA-B2C5-ADD2CBD7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39C228-C245-00E9-FA8C-A0344896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70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E9D075-48CB-C9CA-671B-38100CFE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0B82E-670C-24B6-0C71-A1AB97A4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0BCE41-DF5E-6BA3-6787-9A34BCDF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CB1430-3AD8-4CF4-F806-48E81CFA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FE57E0-0FEB-E189-8BD3-8CBCD872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50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AB0C4-807F-2C34-3586-DA997214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C2EF2E-DA0F-824F-248D-03E3AA50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F958DB-D7DE-54B1-012F-5BFA362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014688-E80C-3B5D-57D4-6E2AE40D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C00426-EB61-E4B9-BE61-096218E8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38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465FF-592F-6ADA-C809-AFCD3239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7544CF-5286-A50D-3580-81582A7F4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140EBE-D4D6-114B-48FF-A813BA4E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6A31D0-1C39-A01E-601F-93C14825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06C4A6D-6A6C-20F0-C0E1-A9357A30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0AF19D-9EFA-A11D-DDFE-5800BD0A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45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00B929-1A01-5D11-8AE4-85185FCF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DE726D-A25D-A31A-A57A-6F8445DAB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25DE66F-3793-DB16-DAB9-242BF429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4764900-CFD4-1D1C-FD39-9CE34E1A2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C9B4ECA-13DC-BBD0-815A-180CE3777C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ECDB702-DF2A-FE0F-E0BD-7B848EE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ABEE0BF-E420-385F-094E-25ACBFF5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B2732-C5F1-5070-1548-90ED74FA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70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FBC53C-2A03-910A-C1DE-1934D311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7B532F8-383C-C075-4969-6C71087B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631A82D-D5F8-F8CB-A91C-491407C8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1A0200-A3C7-31C2-9289-B3D583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434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7E3C5D1-FA37-1182-70CC-EC4C6F03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88552E8-8387-2768-BB76-9C95297E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78041A-C67E-72FC-B1BE-035174EF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51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5F6FF7-D7BE-12B5-866F-70088D01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1EACD-9327-751A-1BEE-D1298A3F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3B136E-385D-35F6-C348-85B61C268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563BB1-72AC-1AB1-FABE-075F390E9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F76C25-97CF-903B-6087-5AADCBE2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EB311D3-2274-52A5-7E8C-E89D7144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9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F36F7-A1A4-75E3-B535-4A812C77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0F10B21-7ECC-9B3F-C48A-E798A1FEF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5EFCD4-B375-8E9F-73D3-AC4784DA4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AE3B42-5795-9252-C0EE-BC88A142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5EE484-2909-7587-E8BA-0A792D8E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29CB3DE-6825-A70C-C32A-46226565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F9627B2-2F92-5548-5E05-DE6FBE83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AF136D-271F-0A8C-3AFA-00EDC84E8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9338C4-8241-58FD-750C-DE993E710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3360-16FD-42F5-8A56-B5B29D071237}" type="datetimeFigureOut">
              <a:rPr lang="pl-PL" smtClean="0"/>
              <a:t>05.03.2023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6E3005-0E3E-A801-30AF-79E3BCAF8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4E64CE-55DD-2EF7-6B15-518743DAA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7382D-7E0A-490B-B7A0-682BC77FC6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3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ournalfinder.elsevier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Katarzyna.Czerwinska@wolterskluwer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zej.Jaszkiewicz@cs.put.poznan.pl" TargetMode="External"/><Relationship Id="rId2" Type="http://schemas.openxmlformats.org/officeDocument/2006/relationships/hyperlink" Target="mailto:m.figlerowicz@ibch.poznan.p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mienazwisko@ump.edu.p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journalsuggester.springe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40EB6D-8ED7-B891-C919-8EC7E6997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Aktualności naukowe 2023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AEEAD28-24BB-4105-4020-8156395F08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48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747EE2-4772-DBCA-B90B-E13C12B6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6CC22D-AA34-5C58-2BC6-14141F933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7EC16D-A905-4813-1761-9D2B9106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30D71-27AE-DA76-3C3B-5276C86A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678671-0FB7-325F-B094-87AE53D43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1F3B145-71D1-502C-75F3-B65A4E6D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8AECE-0659-C65C-2926-401E507C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68E60F-5700-1BE6-3F22-A244384B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6AA0493-3A70-7ADE-61A5-182EA720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Elsevier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Pula – 1013 artykułów</a:t>
            </a:r>
          </a:p>
          <a:p>
            <a:r>
              <a:rPr lang="pl-PL" dirty="0"/>
              <a:t>Kolekcje tematyczne – biochemia, genetyka, biologia molekularna, informatyka, inżynieria, </a:t>
            </a:r>
            <a:r>
              <a:rPr lang="pl-PL" b="1" dirty="0"/>
              <a:t>medycyna</a:t>
            </a:r>
            <a:r>
              <a:rPr lang="pl-PL" dirty="0"/>
              <a:t>, </a:t>
            </a:r>
            <a:r>
              <a:rPr lang="pl-PL" b="1" dirty="0"/>
              <a:t>nauki o zdrowiu</a:t>
            </a:r>
            <a:r>
              <a:rPr lang="pl-PL" dirty="0"/>
              <a:t>, immunologia, mikrobiologia, matematyka, fizyka, astronomia</a:t>
            </a:r>
          </a:p>
          <a:p>
            <a:r>
              <a:rPr lang="pl-PL" dirty="0"/>
              <a:t>Typy artykułów – </a:t>
            </a:r>
            <a:r>
              <a:rPr lang="pl-PL" dirty="0" err="1"/>
              <a:t>case</a:t>
            </a:r>
            <a:r>
              <a:rPr lang="pl-PL" dirty="0"/>
              <a:t> </a:t>
            </a:r>
            <a:r>
              <a:rPr lang="pl-PL" dirty="0" err="1"/>
              <a:t>reports</a:t>
            </a:r>
            <a:r>
              <a:rPr lang="pl-PL" dirty="0"/>
              <a:t>, data, </a:t>
            </a:r>
            <a:r>
              <a:rPr lang="pl-PL" dirty="0" err="1"/>
              <a:t>full</a:t>
            </a:r>
            <a:r>
              <a:rPr lang="pl-PL" dirty="0"/>
              <a:t> </a:t>
            </a:r>
            <a:r>
              <a:rPr lang="pl-PL" dirty="0" err="1"/>
              <a:t>length</a:t>
            </a:r>
            <a:r>
              <a:rPr lang="pl-PL" dirty="0"/>
              <a:t> </a:t>
            </a:r>
            <a:r>
              <a:rPr lang="pl-PL" dirty="0" err="1"/>
              <a:t>articles</a:t>
            </a:r>
            <a:r>
              <a:rPr lang="pl-PL" dirty="0"/>
              <a:t>, micro </a:t>
            </a:r>
            <a:r>
              <a:rPr lang="pl-PL" dirty="0" err="1"/>
              <a:t>articles</a:t>
            </a:r>
            <a:r>
              <a:rPr lang="pl-PL" dirty="0"/>
              <a:t>, </a:t>
            </a:r>
            <a:r>
              <a:rPr lang="pl-PL" dirty="0" err="1"/>
              <a:t>reviews</a:t>
            </a:r>
            <a:r>
              <a:rPr lang="pl-PL" dirty="0"/>
              <a:t>, </a:t>
            </a:r>
            <a:r>
              <a:rPr lang="pl-PL" dirty="0" err="1"/>
              <a:t>replication</a:t>
            </a:r>
            <a:r>
              <a:rPr lang="pl-PL" dirty="0"/>
              <a:t> </a:t>
            </a:r>
            <a:r>
              <a:rPr lang="pl-PL" dirty="0" err="1"/>
              <a:t>study</a:t>
            </a:r>
            <a:r>
              <a:rPr lang="pl-PL" dirty="0"/>
              <a:t>, </a:t>
            </a:r>
            <a:r>
              <a:rPr lang="pl-PL" dirty="0" err="1"/>
              <a:t>short</a:t>
            </a:r>
            <a:r>
              <a:rPr lang="pl-PL" dirty="0"/>
              <a:t> </a:t>
            </a:r>
            <a:r>
              <a:rPr lang="pl-PL" dirty="0" err="1"/>
              <a:t>communications</a:t>
            </a:r>
            <a:r>
              <a:rPr lang="pl-PL" dirty="0"/>
              <a:t>, </a:t>
            </a:r>
            <a:r>
              <a:rPr lang="pl-PL" dirty="0" err="1"/>
              <a:t>short</a:t>
            </a:r>
            <a:r>
              <a:rPr lang="pl-PL" dirty="0"/>
              <a:t> </a:t>
            </a:r>
            <a:r>
              <a:rPr lang="pl-PL" dirty="0" err="1"/>
              <a:t>surveys</a:t>
            </a:r>
            <a:r>
              <a:rPr lang="pl-PL" dirty="0"/>
              <a:t>, </a:t>
            </a:r>
            <a:r>
              <a:rPr lang="pl-PL" dirty="0" err="1"/>
              <a:t>practice</a:t>
            </a:r>
            <a:r>
              <a:rPr lang="pl-PL" dirty="0"/>
              <a:t> </a:t>
            </a:r>
            <a:r>
              <a:rPr lang="pl-PL" dirty="0" err="1"/>
              <a:t>guidelines</a:t>
            </a:r>
            <a:r>
              <a:rPr lang="pl-PL" dirty="0"/>
              <a:t>, </a:t>
            </a:r>
            <a:r>
              <a:rPr lang="pl-PL" dirty="0" err="1"/>
              <a:t>protocols</a:t>
            </a:r>
            <a:endParaRPr lang="pl-PL" dirty="0"/>
          </a:p>
          <a:p>
            <a:r>
              <a:rPr lang="pl-PL" dirty="0">
                <a:hlinkClick r:id="rId2"/>
              </a:rPr>
              <a:t>https://journalfinder.elsevier.com</a:t>
            </a:r>
            <a:endParaRPr lang="pl-PL" dirty="0"/>
          </a:p>
        </p:txBody>
      </p:sp>
      <p:pic>
        <p:nvPicPr>
          <p:cNvPr id="1026" name="Picture 2" descr="Elsevier, logo Icon in Vector Logo">
            <a:extLst>
              <a:ext uri="{FF2B5EF4-FFF2-40B4-BE49-F238E27FC236}">
                <a16:creationId xmlns:a16="http://schemas.microsoft.com/office/drawing/2014/main" id="{C0890682-9997-51D8-2C17-69299BED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762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2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Elsevier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Open Access = opłata APC (</a:t>
            </a:r>
            <a:r>
              <a:rPr lang="pl-PL" dirty="0" err="1"/>
              <a:t>Article</a:t>
            </a:r>
            <a:r>
              <a:rPr lang="pl-PL" dirty="0"/>
              <a:t> Processing </a:t>
            </a:r>
            <a:r>
              <a:rPr lang="pl-PL" dirty="0" err="1"/>
              <a:t>Charge</a:t>
            </a:r>
            <a:r>
              <a:rPr lang="pl-PL" dirty="0"/>
              <a:t>)</a:t>
            </a:r>
          </a:p>
          <a:p>
            <a:r>
              <a:rPr lang="pl-PL" dirty="0"/>
              <a:t>Należy jednak zapłacić za dodatkowe strony (</a:t>
            </a:r>
            <a:r>
              <a:rPr lang="pl-PL" dirty="0" err="1"/>
              <a:t>Page</a:t>
            </a:r>
            <a:r>
              <a:rPr lang="pl-PL" dirty="0"/>
              <a:t> </a:t>
            </a:r>
            <a:r>
              <a:rPr lang="pl-PL" dirty="0" err="1"/>
              <a:t>charges</a:t>
            </a:r>
            <a:r>
              <a:rPr lang="pl-PL" dirty="0"/>
              <a:t>), kolorowe ilustracje, odbitki</a:t>
            </a:r>
          </a:p>
        </p:txBody>
      </p:sp>
      <p:pic>
        <p:nvPicPr>
          <p:cNvPr id="1026" name="Picture 2" descr="Elsevier, logo Icon in Vector Logo">
            <a:extLst>
              <a:ext uri="{FF2B5EF4-FFF2-40B4-BE49-F238E27FC236}">
                <a16:creationId xmlns:a16="http://schemas.microsoft.com/office/drawing/2014/main" id="{C0890682-9997-51D8-2C17-69299BED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762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9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Science </a:t>
            </a:r>
            <a:r>
              <a:rPr lang="pl-PL" dirty="0" err="1"/>
              <a:t>Advances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109"/>
            <a:ext cx="10515600" cy="3937853"/>
          </a:xfrm>
        </p:spPr>
        <p:txBody>
          <a:bodyPr/>
          <a:lstStyle/>
          <a:p>
            <a:r>
              <a:rPr lang="pl-PL" b="1" dirty="0"/>
              <a:t>Pula – 10 artykułów</a:t>
            </a:r>
          </a:p>
          <a:p>
            <a:r>
              <a:rPr lang="pl-PL" dirty="0"/>
              <a:t>IF ≈ 14, MEiN = 200</a:t>
            </a:r>
          </a:p>
          <a:p>
            <a:r>
              <a:rPr lang="pl-PL" dirty="0"/>
              <a:t>Dodatek do licencji krajowej na dostęp do czasopisma Science</a:t>
            </a:r>
          </a:p>
          <a:p>
            <a:r>
              <a:rPr lang="pl-PL" dirty="0"/>
              <a:t>Wydawnictwo samo identyfikuje artykuły uprawnione do programu</a:t>
            </a:r>
          </a:p>
        </p:txBody>
      </p:sp>
      <p:pic>
        <p:nvPicPr>
          <p:cNvPr id="2050" name="Picture 2" descr="AAAS's only journal Some tips for success in high impact science publishing">
            <a:extLst>
              <a:ext uri="{FF2B5EF4-FFF2-40B4-BE49-F238E27FC236}">
                <a16:creationId xmlns:a16="http://schemas.microsoft.com/office/drawing/2014/main" id="{CE0065E1-14EC-2D2C-7813-E6FC1E35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97" y="913547"/>
            <a:ext cx="3343203" cy="4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6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Oxford University Press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022"/>
            <a:ext cx="10515600" cy="3937853"/>
          </a:xfrm>
        </p:spPr>
        <p:txBody>
          <a:bodyPr/>
          <a:lstStyle/>
          <a:p>
            <a:r>
              <a:rPr lang="pl-PL" b="1" dirty="0"/>
              <a:t>Pula – ??? artykułów</a:t>
            </a:r>
          </a:p>
          <a:p>
            <a:r>
              <a:rPr lang="pl-PL" dirty="0"/>
              <a:t>Możliwość wyboru spośród 352 czasopism należących do wydawnictwa</a:t>
            </a:r>
          </a:p>
        </p:txBody>
      </p:sp>
      <p:pic>
        <p:nvPicPr>
          <p:cNvPr id="3074" name="Picture 2" descr="Oxford University Press's new logo is unfathomably bad">
            <a:extLst>
              <a:ext uri="{FF2B5EF4-FFF2-40B4-BE49-F238E27FC236}">
                <a16:creationId xmlns:a16="http://schemas.microsoft.com/office/drawing/2014/main" id="{4D760946-F5C1-59A2-F081-C5324FC2E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74" y="6191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6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Cambridge University Press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022"/>
            <a:ext cx="10515600" cy="3937853"/>
          </a:xfrm>
        </p:spPr>
        <p:txBody>
          <a:bodyPr/>
          <a:lstStyle/>
          <a:p>
            <a:r>
              <a:rPr lang="pl-PL" b="1" dirty="0"/>
              <a:t>Pula – ??? artykułów</a:t>
            </a:r>
          </a:p>
          <a:p>
            <a:r>
              <a:rPr lang="pl-PL" dirty="0"/>
              <a:t>Możliwość wyboru spośród 67 czasopism należących do wydawnictwa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3958F0-3F96-D55B-EC25-75DF39CA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83" y="710347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3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LWW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022"/>
            <a:ext cx="10515600" cy="3937853"/>
          </a:xfrm>
        </p:spPr>
        <p:txBody>
          <a:bodyPr/>
          <a:lstStyle/>
          <a:p>
            <a:r>
              <a:rPr lang="pl-PL" b="1" dirty="0"/>
              <a:t>Pula – ??? artykułów</a:t>
            </a:r>
          </a:p>
          <a:p>
            <a:r>
              <a:rPr lang="pl-PL" dirty="0"/>
              <a:t>Możliwość wyboru spośród 251 czasopism należących do wydawnictwa</a:t>
            </a:r>
          </a:p>
          <a:p>
            <a:r>
              <a:rPr lang="pl-PL" dirty="0"/>
              <a:t>Koordynator – </a:t>
            </a:r>
            <a:r>
              <a:rPr lang="pl-PL" dirty="0">
                <a:hlinkClick r:id="rId2"/>
              </a:rPr>
              <a:t>Katarzyna.Czerwinska@wolterskluwer.com</a:t>
            </a:r>
            <a:r>
              <a:rPr lang="pl-PL" dirty="0"/>
              <a:t>	</a:t>
            </a:r>
          </a:p>
        </p:txBody>
      </p:sp>
      <p:pic>
        <p:nvPicPr>
          <p:cNvPr id="5122" name="Picture 2" descr="Logo Image | Education, Educational materials, Logo images">
            <a:extLst>
              <a:ext uri="{FF2B5EF4-FFF2-40B4-BE49-F238E27FC236}">
                <a16:creationId xmlns:a16="http://schemas.microsoft.com/office/drawing/2014/main" id="{D2BBA5E6-EE01-56AD-0B28-F64F26F8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924" y="7197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6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24C10E5-CEA8-6BCC-F913-27033244B3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Aktualne konkursy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1A396DA-C5FA-9B79-A503-C73CFB94B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05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AC34DE-0E00-A093-9A8F-76EE67EDDA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Publikowanie Open Access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045E7290-8752-1842-1CA8-97067F848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08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24519-9EDA-BD26-30A9-9E3A232C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6E25D-7998-9473-07A4-09B3C8C5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Miniatura 7 (NCN)</a:t>
            </a:r>
          </a:p>
          <a:p>
            <a:pPr lvl="1"/>
            <a:r>
              <a:rPr lang="pl-PL" dirty="0"/>
              <a:t>dla osób, które uzyskały stopień doktora nie wcześniej niż 1 stycznia 2011 r.  </a:t>
            </a:r>
          </a:p>
          <a:p>
            <a:pPr lvl="1"/>
            <a:r>
              <a:rPr lang="pl-PL" dirty="0"/>
              <a:t>na realizację pojedynczego zadania naukowego</a:t>
            </a:r>
          </a:p>
          <a:p>
            <a:pPr lvl="1"/>
            <a:r>
              <a:rPr lang="pl-PL" dirty="0"/>
              <a:t>12 miesięcy</a:t>
            </a:r>
          </a:p>
          <a:p>
            <a:pPr lvl="1"/>
            <a:r>
              <a:rPr lang="pl-PL" dirty="0"/>
              <a:t>50 tys. zł; 31 lipca 2023 r.</a:t>
            </a:r>
          </a:p>
          <a:p>
            <a:endParaRPr lang="pl-PL" dirty="0"/>
          </a:p>
          <a:p>
            <a:r>
              <a:rPr lang="pl-PL" dirty="0"/>
              <a:t>Lider XIV (NCBR) 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 doktorantów lub osób ze stopniem naukowym doktora od uzyskania którego nie upłynęło więcej niż 7 lat </a:t>
            </a:r>
          </a:p>
          <a:p>
            <a:pPr lvl="1"/>
            <a:r>
              <a:rPr lang="pl-PL" dirty="0"/>
              <a:t>36 miesięcy</a:t>
            </a:r>
          </a:p>
          <a:p>
            <a:pPr lvl="1"/>
            <a:r>
              <a:rPr lang="pl-PL" dirty="0"/>
              <a:t>1,8 mln zł; 8 maja 2023</a:t>
            </a:r>
          </a:p>
        </p:txBody>
      </p:sp>
    </p:spTree>
    <p:extLst>
      <p:ext uri="{BB962C8B-B14F-4D97-AF65-F5344CB8AC3E}">
        <p14:creationId xmlns:p14="http://schemas.microsoft.com/office/powerpoint/2010/main" val="397361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24519-9EDA-BD26-30A9-9E3A232C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6E25D-7998-9473-07A4-09B3C8C5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ProScience VI (UMP)</a:t>
            </a:r>
          </a:p>
          <a:p>
            <a:pPr lvl="1"/>
            <a:r>
              <a:rPr lang="pl-PL" dirty="0"/>
              <a:t>na zakup aparatury badawczej do 300 tys. zł (dofinansowanie)</a:t>
            </a:r>
          </a:p>
          <a:p>
            <a:pPr lvl="1"/>
            <a:r>
              <a:rPr lang="pl-PL" dirty="0"/>
              <a:t>12 miesięcy</a:t>
            </a:r>
          </a:p>
          <a:p>
            <a:pPr lvl="1"/>
            <a:r>
              <a:rPr lang="pl-PL" dirty="0"/>
              <a:t>31 marca 2023 r.</a:t>
            </a:r>
          </a:p>
          <a:p>
            <a:endParaRPr lang="pl-PL" dirty="0"/>
          </a:p>
          <a:p>
            <a:r>
              <a:rPr lang="pl-PL" dirty="0"/>
              <a:t>OPUS – wsparcie copywriterów (UMP) 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dla naukowców, którzy zamierzają złożyć wniosek w czerwcowym konkursie NCN</a:t>
            </a:r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pl-PL" dirty="0"/>
              <a:t>30 marca 2023 r.</a:t>
            </a:r>
          </a:p>
        </p:txBody>
      </p:sp>
    </p:spTree>
    <p:extLst>
      <p:ext uri="{BB962C8B-B14F-4D97-AF65-F5344CB8AC3E}">
        <p14:creationId xmlns:p14="http://schemas.microsoft.com/office/powerpoint/2010/main" val="217722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24519-9EDA-BD26-30A9-9E3A232C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6E25D-7998-9473-07A4-09B3C8C5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Dofinansowanie publikacji (UMP)</a:t>
            </a:r>
          </a:p>
          <a:p>
            <a:pPr lvl="1"/>
            <a:r>
              <a:rPr lang="pl-PL" dirty="0"/>
              <a:t>100 pkt – do 5000 zł</a:t>
            </a:r>
          </a:p>
          <a:p>
            <a:pPr lvl="1"/>
            <a:r>
              <a:rPr lang="pl-PL" dirty="0"/>
              <a:t>140 pkt – do 7500 zł</a:t>
            </a:r>
          </a:p>
          <a:p>
            <a:pPr lvl="1"/>
            <a:r>
              <a:rPr lang="pl-PL" dirty="0"/>
              <a:t>200 pkt – do 10.000 zł</a:t>
            </a:r>
          </a:p>
          <a:p>
            <a:pPr lvl="1"/>
            <a:r>
              <a:rPr lang="pl-PL" dirty="0"/>
              <a:t>MDPI – max 4000 zł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18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4B31B84-53B1-5572-26F5-62F24552E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Nagrody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171FCE09-C76D-4561-8B63-0F96F28EC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845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24519-9EDA-BD26-30A9-9E3A232C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D6E25D-7998-9473-07A4-09B3C8C55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Nagroda Naukowa i Stypendia Naukowe Miasta Poznania</a:t>
            </a:r>
          </a:p>
          <a:p>
            <a:pPr lvl="1"/>
            <a:r>
              <a:rPr lang="pl-PL" dirty="0"/>
              <a:t>27 marca 2023 r.</a:t>
            </a:r>
          </a:p>
          <a:p>
            <a:pPr lvl="1"/>
            <a:r>
              <a:rPr lang="pl-PL" dirty="0"/>
              <a:t>wnioski należy składać do Działu Nauki</a:t>
            </a:r>
          </a:p>
          <a:p>
            <a:endParaRPr lang="pl-PL" dirty="0"/>
          </a:p>
          <a:p>
            <a:r>
              <a:rPr lang="pl-PL" dirty="0"/>
              <a:t>Nagroda Prezesa Rady Ministrów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za wyróżnioną rozprawę doktorską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za wysoko ocenione osiągnięcie habilitacyjne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za osiągnięcie naukowe (indywidualne lub zbiorowe)</a:t>
            </a:r>
          </a:p>
          <a:p>
            <a:pPr lvl="1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17 kwietnia 2023 r. (Dział Nauki)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4901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3E74256-09F6-0166-FEDA-AC6D4CBC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57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3E74256-09F6-0166-FEDA-AC6D4CBC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E453CAC-7797-32FB-20AF-A5E114FA6334}"/>
              </a:ext>
            </a:extLst>
          </p:cNvPr>
          <p:cNvSpPr/>
          <p:nvPr/>
        </p:nvSpPr>
        <p:spPr>
          <a:xfrm>
            <a:off x="6264322" y="2265528"/>
            <a:ext cx="791571" cy="423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353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DBEE0B-62FA-6230-888F-912D6295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69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DBEE0B-62FA-6230-888F-912D6295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7D95C062-D40D-80A7-DCCB-D1FA5324663D}"/>
              </a:ext>
            </a:extLst>
          </p:cNvPr>
          <p:cNvSpPr/>
          <p:nvPr/>
        </p:nvSpPr>
        <p:spPr>
          <a:xfrm>
            <a:off x="2224585" y="5117910"/>
            <a:ext cx="1733266" cy="436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3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74FF739-7542-13C9-A30C-EBBDF49A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0540E8F-6986-7756-16E1-FAD50B4B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28A865-B742-AF6C-8DC6-A167A79FB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Varia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13486E-FF25-7264-CE6F-98387AC0D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655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F2607-D8D2-01CA-CB37-4A79E2EB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ABE2B0-3D1F-9777-8D2A-A5171E993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IChB</a:t>
            </a:r>
            <a:r>
              <a:rPr lang="pl-PL" dirty="0"/>
              <a:t> (PAN)</a:t>
            </a:r>
          </a:p>
          <a:p>
            <a:pPr lvl="1"/>
            <a:r>
              <a:rPr lang="pl-PL" dirty="0"/>
              <a:t>możliwość bezpłatnego wykonania genomu, transkryptomu, </a:t>
            </a:r>
            <a:r>
              <a:rPr lang="pl-PL" dirty="0" err="1"/>
              <a:t>proteomu</a:t>
            </a:r>
            <a:r>
              <a:rPr lang="pl-PL" dirty="0"/>
              <a:t>, </a:t>
            </a:r>
            <a:r>
              <a:rPr lang="pl-PL" dirty="0" err="1"/>
              <a:t>metylomu</a:t>
            </a:r>
            <a:endParaRPr lang="pl-PL" dirty="0"/>
          </a:p>
          <a:p>
            <a:pPr lvl="1"/>
            <a:r>
              <a:rPr lang="pl-PL" dirty="0"/>
              <a:t>chorzy onkologiczni i chorzy kardiologiczni</a:t>
            </a:r>
          </a:p>
          <a:p>
            <a:pPr lvl="1"/>
            <a:r>
              <a:rPr lang="pl-PL" dirty="0">
                <a:hlinkClick r:id="rId2"/>
              </a:rPr>
              <a:t>m.figlerowicz@ibch.poznan.pl</a:t>
            </a:r>
            <a:r>
              <a:rPr lang="pl-PL" dirty="0"/>
              <a:t> (prof. Marek </a:t>
            </a:r>
            <a:r>
              <a:rPr lang="pl-PL" dirty="0" err="1"/>
              <a:t>Figlerowicz</a:t>
            </a:r>
            <a:r>
              <a:rPr lang="pl-PL" dirty="0"/>
              <a:t> – Dyrektor </a:t>
            </a:r>
            <a:r>
              <a:rPr lang="pl-PL" dirty="0" err="1"/>
              <a:t>IChB</a:t>
            </a:r>
            <a:r>
              <a:rPr lang="pl-PL" dirty="0"/>
              <a:t>)</a:t>
            </a:r>
          </a:p>
          <a:p>
            <a:r>
              <a:rPr lang="pl-PL" dirty="0"/>
              <a:t>Politechnika Poznańska (Wydział Informatyczny)</a:t>
            </a:r>
          </a:p>
          <a:p>
            <a:pPr lvl="1"/>
            <a:r>
              <a:rPr lang="pl-PL" dirty="0"/>
              <a:t>partner w jakichkolwiek projektach, w których chcielibyśmy wykorzystać AI</a:t>
            </a:r>
          </a:p>
          <a:p>
            <a:pPr lvl="1"/>
            <a:r>
              <a:rPr lang="pl-PL" dirty="0">
                <a:hlinkClick r:id="rId3"/>
              </a:rPr>
              <a:t>Andrzej.Jaszkiewicz@cs.put.poznan.pl</a:t>
            </a:r>
            <a:r>
              <a:rPr lang="pl-PL" dirty="0"/>
              <a:t>	(prof. Andrzej </a:t>
            </a:r>
            <a:r>
              <a:rPr lang="pl-PL" dirty="0" err="1"/>
              <a:t>Jaszkiewicz</a:t>
            </a:r>
            <a:r>
              <a:rPr lang="pl-PL" dirty="0"/>
              <a:t> – Dziekan Wydziału Informatycznego PP)</a:t>
            </a:r>
          </a:p>
          <a:p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94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3BBA2-4CDC-E4D3-5F11-3E93CCB5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73E11A-75E8-B05D-CE52-D91E2FCDA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https://chat.openai.com/auth/login</a:t>
            </a:r>
            <a:endParaRPr lang="pl-PL" dirty="0"/>
          </a:p>
          <a:p>
            <a:r>
              <a:rPr lang="pl-PL" dirty="0"/>
              <a:t>Ankieta naukowa – do 30 kwietnia 2023 r.</a:t>
            </a:r>
          </a:p>
          <a:p>
            <a:r>
              <a:rPr lang="pl-PL" dirty="0"/>
              <a:t>Wpłynęła dotacja na konta jednostek</a:t>
            </a:r>
          </a:p>
          <a:p>
            <a:pPr lvl="1"/>
            <a:r>
              <a:rPr lang="pl-PL" dirty="0"/>
              <a:t>Zarządzenie Nr 117/22 Rektora Uniwersytetu Medycznego im. Karola Marcinkowskiego w Poznaniu z dnia 3 października 2022 roku – 20% na wynagrodzenia</a:t>
            </a:r>
          </a:p>
          <a:p>
            <a:r>
              <a:rPr lang="pl-PL" dirty="0"/>
              <a:t>Powrót kolokwium habilitacyjnego – od 1 października 2023 r.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4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0540E8F-6986-7756-16E1-FAD50B4B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9A0399A-8EE2-91AB-C500-65E276873F90}"/>
              </a:ext>
            </a:extLst>
          </p:cNvPr>
          <p:cNvSpPr/>
          <p:nvPr/>
        </p:nvSpPr>
        <p:spPr>
          <a:xfrm>
            <a:off x="2295330" y="5843188"/>
            <a:ext cx="1483567" cy="326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37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171DACF-E6EA-828E-43A1-F402AB79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CE9E458-B465-9C07-ABEB-A98E8591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jakich czasopismach / wydawnictwach możemy publikować za darmo?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4BD8075-3EC1-CC4D-959B-56B703B6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1249"/>
            <a:ext cx="10515600" cy="3795713"/>
          </a:xfrm>
        </p:spPr>
        <p:txBody>
          <a:bodyPr/>
          <a:lstStyle/>
          <a:p>
            <a:r>
              <a:rPr lang="pl-PL" dirty="0"/>
              <a:t>Springer</a:t>
            </a:r>
          </a:p>
          <a:p>
            <a:r>
              <a:rPr lang="pl-PL" dirty="0" err="1"/>
              <a:t>Elsevier</a:t>
            </a:r>
            <a:endParaRPr lang="pl-PL" dirty="0"/>
          </a:p>
          <a:p>
            <a:r>
              <a:rPr lang="pl-PL" dirty="0"/>
              <a:t>Science </a:t>
            </a:r>
            <a:r>
              <a:rPr lang="pl-PL" dirty="0" err="1"/>
              <a:t>Advances</a:t>
            </a:r>
            <a:endParaRPr lang="pl-PL" dirty="0"/>
          </a:p>
          <a:p>
            <a:r>
              <a:rPr lang="pl-PL" dirty="0"/>
              <a:t>Oxford University Press</a:t>
            </a:r>
          </a:p>
          <a:p>
            <a:r>
              <a:rPr lang="pl-PL" dirty="0"/>
              <a:t>Cambridge University Press</a:t>
            </a:r>
          </a:p>
          <a:p>
            <a:r>
              <a:rPr lang="pl-PL" dirty="0" err="1"/>
              <a:t>Lippincott</a:t>
            </a:r>
            <a:r>
              <a:rPr lang="pl-PL" dirty="0"/>
              <a:t> Williams &amp; Wilkins (LWW)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646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5BBCD1-96EB-592A-87D0-6A960866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Najważniejsza zasada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4D137C-193A-84EE-6538-EA642E10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125"/>
            <a:ext cx="10515600" cy="3652838"/>
          </a:xfrm>
        </p:spPr>
        <p:txBody>
          <a:bodyPr/>
          <a:lstStyle/>
          <a:p>
            <a:r>
              <a:rPr lang="pl-PL" dirty="0"/>
              <a:t>Afiliacja – </a:t>
            </a:r>
            <a:r>
              <a:rPr lang="pl-PL" b="1" dirty="0" err="1"/>
              <a:t>Poznan</a:t>
            </a:r>
            <a:r>
              <a:rPr lang="pl-PL" b="1" dirty="0"/>
              <a:t> University of </a:t>
            </a:r>
            <a:r>
              <a:rPr lang="pl-PL" b="1" dirty="0" err="1"/>
              <a:t>Medical</a:t>
            </a:r>
            <a:r>
              <a:rPr lang="pl-PL" b="1" dirty="0"/>
              <a:t> </a:t>
            </a:r>
            <a:r>
              <a:rPr lang="pl-PL" b="1" dirty="0" err="1"/>
              <a:t>Sciences</a:t>
            </a:r>
            <a:endParaRPr lang="pl-PL" b="1" dirty="0"/>
          </a:p>
          <a:p>
            <a:r>
              <a:rPr lang="pl-PL" dirty="0"/>
              <a:t>Autor korespondujący – </a:t>
            </a:r>
            <a:r>
              <a:rPr lang="pl-PL" dirty="0">
                <a:hlinkClick r:id="rId2"/>
              </a:rPr>
              <a:t>imienazwisko@</a:t>
            </a:r>
            <a:r>
              <a:rPr lang="pl-PL" b="1" dirty="0">
                <a:hlinkClick r:id="rId2"/>
              </a:rPr>
              <a:t>ump.edu.pl</a:t>
            </a:r>
            <a:endParaRPr lang="pl-PL" b="1" dirty="0"/>
          </a:p>
          <a:p>
            <a:r>
              <a:rPr lang="pl-PL" dirty="0"/>
              <a:t>ORCID</a:t>
            </a:r>
          </a:p>
        </p:txBody>
      </p:sp>
    </p:spTree>
    <p:extLst>
      <p:ext uri="{BB962C8B-B14F-4D97-AF65-F5344CB8AC3E}">
        <p14:creationId xmlns:p14="http://schemas.microsoft.com/office/powerpoint/2010/main" val="3164049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2D1FB4-77A2-4BFD-4649-3C891F83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Springer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BE855D-5B5D-EAED-5816-5FA6DAE0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Pula – </a:t>
            </a:r>
            <a:r>
              <a:rPr lang="pl-PL" b="1" dirty="0"/>
              <a:t>1917 artykułów</a:t>
            </a:r>
          </a:p>
          <a:p>
            <a:r>
              <a:rPr lang="pl-PL" dirty="0"/>
              <a:t>Kolekcje tematyczne – biologia, nauki medyczne, nauki farmaceutyczne, nauki o zdrowiu, nauki o środowisku</a:t>
            </a:r>
          </a:p>
          <a:p>
            <a:r>
              <a:rPr lang="pl-PL" dirty="0"/>
              <a:t>Typy artykułów – </a:t>
            </a:r>
            <a:r>
              <a:rPr lang="pl-PL" dirty="0" err="1"/>
              <a:t>original</a:t>
            </a:r>
            <a:r>
              <a:rPr lang="pl-PL" dirty="0"/>
              <a:t> </a:t>
            </a:r>
            <a:r>
              <a:rPr lang="pl-PL" dirty="0" err="1"/>
              <a:t>paper</a:t>
            </a:r>
            <a:r>
              <a:rPr lang="pl-PL" dirty="0"/>
              <a:t>, </a:t>
            </a:r>
            <a:r>
              <a:rPr lang="pl-PL" dirty="0" err="1"/>
              <a:t>review</a:t>
            </a:r>
            <a:r>
              <a:rPr lang="pl-PL" dirty="0"/>
              <a:t> </a:t>
            </a:r>
            <a:r>
              <a:rPr lang="pl-PL" dirty="0" err="1"/>
              <a:t>paper</a:t>
            </a:r>
            <a:r>
              <a:rPr lang="pl-PL" dirty="0"/>
              <a:t>, </a:t>
            </a:r>
            <a:r>
              <a:rPr lang="pl-PL" dirty="0" err="1"/>
              <a:t>brief</a:t>
            </a:r>
            <a:r>
              <a:rPr lang="pl-PL" dirty="0"/>
              <a:t> </a:t>
            </a:r>
            <a:r>
              <a:rPr lang="pl-PL" dirty="0" err="1"/>
              <a:t>communication</a:t>
            </a:r>
            <a:endParaRPr lang="pl-PL" dirty="0"/>
          </a:p>
          <a:p>
            <a:r>
              <a:rPr lang="pl-PL" dirty="0">
                <a:hlinkClick r:id="rId2"/>
              </a:rPr>
              <a:t>https://journalsuggester.springer.com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030" name="Picture 6" descr="Springer Logo PNG Transparent &amp; SVG Vector - Freebie Supply">
            <a:extLst>
              <a:ext uri="{FF2B5EF4-FFF2-40B4-BE49-F238E27FC236}">
                <a16:creationId xmlns:a16="http://schemas.microsoft.com/office/drawing/2014/main" id="{7377CEFB-3004-BF86-5A26-5E75D805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65931"/>
            <a:ext cx="40767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5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DED720-6302-FFAB-1DE2-434E4218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781402-9F38-1346-91FE-6477290DA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647899-F318-B928-BE39-8F0A1F07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8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601</Words>
  <Application>Microsoft Office PowerPoint</Application>
  <PresentationFormat>Panoramiczny</PresentationFormat>
  <Paragraphs>88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Motyw pakietu Office</vt:lpstr>
      <vt:lpstr>Aktualności naukowe 2023</vt:lpstr>
      <vt:lpstr>Publikowanie Open Access</vt:lpstr>
      <vt:lpstr>Prezentacja programu PowerPoint</vt:lpstr>
      <vt:lpstr>Prezentacja programu PowerPoint</vt:lpstr>
      <vt:lpstr>Prezentacja programu PowerPoint</vt:lpstr>
      <vt:lpstr>W jakich czasopismach / wydawnictwach możemy publikować za darmo?</vt:lpstr>
      <vt:lpstr>Najważniejsza zasada</vt:lpstr>
      <vt:lpstr>Springer</vt:lpstr>
      <vt:lpstr>Prezentacja programu PowerPoint</vt:lpstr>
      <vt:lpstr>Prezentacja programu PowerPoint</vt:lpstr>
      <vt:lpstr>Prezentacja programu PowerPoint</vt:lpstr>
      <vt:lpstr>Prezentacja programu PowerPoint</vt:lpstr>
      <vt:lpstr>Elsevier</vt:lpstr>
      <vt:lpstr>Elsevier</vt:lpstr>
      <vt:lpstr>Science Advances</vt:lpstr>
      <vt:lpstr>Oxford University Press</vt:lpstr>
      <vt:lpstr>Cambridge University Press</vt:lpstr>
      <vt:lpstr>LWW</vt:lpstr>
      <vt:lpstr>Aktualne konkursy</vt:lpstr>
      <vt:lpstr>Prezentacja programu PowerPoint</vt:lpstr>
      <vt:lpstr>Prezentacja programu PowerPoint</vt:lpstr>
      <vt:lpstr>Prezentacja programu PowerPoint</vt:lpstr>
      <vt:lpstr>Nagrody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Varia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Nowicki</dc:creator>
  <cp:lastModifiedBy>Michał Nowicki</cp:lastModifiedBy>
  <cp:revision>4</cp:revision>
  <dcterms:created xsi:type="dcterms:W3CDTF">2023-02-23T11:03:39Z</dcterms:created>
  <dcterms:modified xsi:type="dcterms:W3CDTF">2023-03-05T16:24:37Z</dcterms:modified>
</cp:coreProperties>
</file>