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73" r:id="rId2"/>
    <p:sldId id="322" r:id="rId3"/>
    <p:sldId id="308" r:id="rId4"/>
    <p:sldId id="338" r:id="rId5"/>
    <p:sldId id="306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40" r:id="rId21"/>
    <p:sldId id="341" r:id="rId22"/>
    <p:sldId id="342" r:id="rId23"/>
    <p:sldId id="344" r:id="rId24"/>
    <p:sldId id="345" r:id="rId25"/>
    <p:sldId id="346" r:id="rId26"/>
    <p:sldId id="347" r:id="rId27"/>
    <p:sldId id="349" r:id="rId28"/>
    <p:sldId id="348" r:id="rId29"/>
    <p:sldId id="350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15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5" orient="horz" pos="1389" userDrawn="1">
          <p15:clr>
            <a:srgbClr val="A4A3A4"/>
          </p15:clr>
        </p15:guide>
        <p15:guide id="6" pos="824" userDrawn="1">
          <p15:clr>
            <a:srgbClr val="A4A3A4"/>
          </p15:clr>
        </p15:guide>
        <p15:guide id="7" orient="horz" pos="1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1B36"/>
    <a:srgbClr val="5D1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82"/>
    <p:restoredTop sz="92876"/>
  </p:normalViewPr>
  <p:slideViewPr>
    <p:cSldViewPr snapToGrid="0" snapToObjects="1">
      <p:cViewPr varScale="1">
        <p:scale>
          <a:sx n="80" d="100"/>
          <a:sy n="80" d="100"/>
        </p:scale>
        <p:origin x="293" y="62"/>
      </p:cViewPr>
      <p:guideLst>
        <p:guide orient="horz" pos="550"/>
        <p:guide pos="3840"/>
        <p:guide pos="415"/>
        <p:guide pos="7469"/>
        <p:guide orient="horz" pos="1389"/>
        <p:guide pos="824"/>
        <p:guide orient="horz" pos="1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85618-6A12-5541-8A02-4E9227E6EC47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D2464-2580-B243-9CEB-B512C6B42D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8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0A775-0342-611D-8CA9-3BFBB8A56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EB443E7-0CB3-277F-FF17-13B138BD6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CEBD58-F153-B4DD-1888-B6F9BC5AD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C75B0A-4719-6D44-6B08-411EDF5C1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06FCE3-1CD2-C8C1-0F6D-E887A818F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4278427"/>
      </p:ext>
    </p:extLst>
  </p:cSld>
  <p:clrMapOvr>
    <a:masterClrMapping/>
  </p:clrMapOvr>
  <p:transition>
    <p:fade thruBlk="1"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9DD042-D3B6-07B7-A45E-20B84233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A621078-2CAC-6F50-579F-33872A0E5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96321C-891C-485B-D4C0-4FA50A2F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702F08-50AA-335C-937C-14EB82F1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711D64-526A-BE8F-E3A9-52069949D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84141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9388A80-2022-377F-7D8D-9446411F2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7C611E7-C633-43A2-07F1-5E402FC3F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75AEBA-EE75-39C1-9E9A-ED9AA1C1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AFA6B4-FB53-37B2-E9EF-F10EB357A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52DDE8-B440-AF17-2EE1-7EED5632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65065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CEA92C-A184-9D31-A44E-D917D5CCC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DB64A0-A995-9EB6-77BC-7D1372A7A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C4855A-2BAA-2AE7-8198-A58AD94F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0FEB34E-1882-5356-097A-EF9A86F68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EFE090-C64F-3287-4735-C48111B0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932965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49DD7D-0EC3-9B72-8291-A71CD6252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7D2EB01-E6B3-2BE2-0BA7-AF8C624A7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D62596-98C6-4A67-097B-589145626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2BBD31-16DB-3910-D074-9B2DC625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7D20F75-A7AA-0601-0268-4EED2ED4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09113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D5523-66BF-3EDD-C4A0-55E8A157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B8E7D0-A9B7-F22D-E949-F30A5602B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9A14024-F457-A691-5322-B28B67E6A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3E765FE-037C-70FE-F8F9-DF492DC3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80AC51-B79E-E893-9C33-929810C20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D162ED2-75E9-19DD-D952-B5F02A037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09386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5681FE-2888-ED76-D904-469E23F04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479BCA8-4088-98A8-841D-1969AD5B9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F5D850-5CBC-A409-7033-AFF390BAD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9A12C34-664C-E4A1-FEA1-D753FBD7B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152859D-EEE7-939B-4F11-3AC24C78F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D79D84A-866B-61E3-10FB-1C901D0A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C83C3E7-CF4C-3C6D-57C4-2304EE0F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B51E67B-54B4-FEEA-DE63-20C8F65DD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100586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A2795B-FC39-2841-D0D3-8C415CF0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700585C-D0FC-A7CB-F1AC-65FF5E36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F5651E7-C797-2CD1-46A9-EC854639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09E83E1-2BC0-8826-A482-CA6A3ED5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416260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B40745B-D9AD-E59C-41AC-A6D579C2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EDFEB6E-42CD-83D6-FE80-AC9751F83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B32AEE-6BAB-1A61-F1FD-600BB23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32379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026C2-240F-638F-B2EC-CB1D62B42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EA3833-F282-41D9-F260-C616F2FA2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9B335FD-4C48-EFDE-E258-B3317282E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80123F7-0884-FA41-1FB6-40F11DEA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441401-822F-FBF4-28E3-F303A98A4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D27D0FB-38E8-39A8-49A1-10B9A045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8653470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E3A909-64D7-3EF0-A219-F6ECA11C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1503FF6-FBAB-9F78-7884-B6BB1509A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A1A518B-E8C3-AEF2-AD9B-A022D064E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63F53F0-6717-1AC7-822F-126FE1D1E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A24381-0AFC-2750-47B3-8D8FE78B5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70C30C5-B5DA-9FAC-3F78-BFA2DC4E4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061258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2E19B1F-A48E-8D41-90B8-09F8832F5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062137-42FC-5AAF-3E9D-5F32C218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F1639E-8A50-FD03-3D2A-FCAF2BA930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CCD-CC04-D64D-8FB5-8A733E2BF879}" type="datetimeFigureOut">
              <a:rPr lang="pl-PL" smtClean="0"/>
              <a:t>20.12.2024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0849F5-72D3-1D88-6D2C-BF1F7F752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5DDE7D-A112-31D7-2359-D144E74FA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DCDDA-0599-AE47-ACE4-CC170E3234B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BAE5AFC-070F-CA4D-EFF6-5C7F097D2FF6}"/>
              </a:ext>
            </a:extLst>
          </p:cNvPr>
          <p:cNvSpPr txBox="1"/>
          <p:nvPr userDrawn="1"/>
        </p:nvSpPr>
        <p:spPr>
          <a:xfrm rot="16200000">
            <a:off x="-3248056" y="3228945"/>
            <a:ext cx="6858001" cy="400110"/>
          </a:xfrm>
          <a:prstGeom prst="rect">
            <a:avLst/>
          </a:prstGeom>
          <a:solidFill>
            <a:srgbClr val="711B3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</a:rPr>
              <a:t>POSIEDZENIE RAD WYDZIAŁÓW LEKARSKIEGO I MEDYCZNEGO</a:t>
            </a:r>
            <a:endParaRPr lang="pl-P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60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7016FCCB-01E3-DCD8-23ED-6F7351ABB344}"/>
              </a:ext>
            </a:extLst>
          </p:cNvPr>
          <p:cNvSpPr txBox="1"/>
          <p:nvPr/>
        </p:nvSpPr>
        <p:spPr>
          <a:xfrm>
            <a:off x="680583" y="620485"/>
            <a:ext cx="11198225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>
                <a:solidFill>
                  <a:srgbClr val="711B36"/>
                </a:solidFill>
              </a:rPr>
              <a:t>POSIEDZENIE RAD WYDZIAŁÓW </a:t>
            </a:r>
            <a:br>
              <a:rPr lang="pl-PL" sz="2800" b="1" dirty="0">
                <a:solidFill>
                  <a:srgbClr val="711B36"/>
                </a:solidFill>
              </a:rPr>
            </a:br>
            <a:r>
              <a:rPr lang="pl-PL" sz="2800" b="1" dirty="0">
                <a:solidFill>
                  <a:srgbClr val="711B36"/>
                </a:solidFill>
              </a:rPr>
              <a:t>LEKARSKIEGO i MEDYCZNEGO</a:t>
            </a:r>
          </a:p>
          <a:p>
            <a:pPr algn="ctr">
              <a:lnSpc>
                <a:spcPct val="150000"/>
              </a:lnSpc>
            </a:pPr>
            <a:br>
              <a:rPr lang="pl-PL" sz="2800" dirty="0">
                <a:solidFill>
                  <a:srgbClr val="711B36"/>
                </a:solidFill>
              </a:rPr>
            </a:br>
            <a:r>
              <a:rPr lang="pl-PL" sz="2800" dirty="0">
                <a:solidFill>
                  <a:srgbClr val="711B36"/>
                </a:solidFill>
              </a:rPr>
              <a:t>Uniwersytetu Medycznego im. Karola Marcinkowskiego w Poznaniu</a:t>
            </a:r>
          </a:p>
          <a:p>
            <a:pPr algn="ctr">
              <a:lnSpc>
                <a:spcPct val="150000"/>
              </a:lnSpc>
            </a:pPr>
            <a:br>
              <a:rPr lang="pl-PL" sz="2800" dirty="0">
                <a:solidFill>
                  <a:srgbClr val="711B36"/>
                </a:solidFill>
              </a:rPr>
            </a:br>
            <a:r>
              <a:rPr lang="pl-PL" sz="2800" dirty="0">
                <a:solidFill>
                  <a:srgbClr val="711B36"/>
                </a:solidFill>
              </a:rPr>
              <a:t>11 grudnia 2024 r. godz. 11:30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711B36"/>
                </a:solidFill>
              </a:rPr>
              <a:t>CKD sala A</a:t>
            </a:r>
          </a:p>
        </p:txBody>
      </p:sp>
    </p:spTree>
    <p:extLst>
      <p:ext uri="{BB962C8B-B14F-4D97-AF65-F5344CB8AC3E}">
        <p14:creationId xmlns:p14="http://schemas.microsoft.com/office/powerpoint/2010/main" val="128690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60743-54A1-2A71-78C1-E740DC479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C6F7AC8D-31CD-7D4A-DC08-D7946AF83353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786704E8-B5D0-55F2-F969-BB2BB74A12AB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F0D1031-FE21-F9CA-F445-D5632FCFCBD1}"/>
              </a:ext>
            </a:extLst>
          </p:cNvPr>
          <p:cNvSpPr txBox="1"/>
          <p:nvPr/>
        </p:nvSpPr>
        <p:spPr>
          <a:xfrm>
            <a:off x="1308100" y="1667340"/>
            <a:ext cx="10548938" cy="356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4.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Dr hab. Katarzyna MAZUR-MELEWSKA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Dr n. biol. Magdalena FRYDRYCHOWICZ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Mateusz TOMASZEWSKI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Lek. Zuzanna LEWANDOWSKA-PIETRUSZKA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Dr n. med. Agnieszka MYSZKOWSKA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6. </a:t>
            </a:r>
            <a:r>
              <a:rPr lang="pl-PL" sz="2000" b="1" dirty="0">
                <a:solidFill>
                  <a:srgbClr val="0070C0"/>
                </a:solidFill>
              </a:rPr>
              <a:t>Lek. Cezary WITCZAK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Poszukiwanie nowych metod terapii w chorobach zakaźnych u dzieci </a:t>
            </a:r>
            <a:r>
              <a:rPr lang="pl-PL" sz="2000" dirty="0"/>
              <a:t>- cykl 5 publikacji</a:t>
            </a:r>
          </a:p>
        </p:txBody>
      </p:sp>
    </p:spTree>
    <p:extLst>
      <p:ext uri="{BB962C8B-B14F-4D97-AF65-F5344CB8AC3E}">
        <p14:creationId xmlns:p14="http://schemas.microsoft.com/office/powerpoint/2010/main" val="368476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6CC22-0AE2-F0C5-B5B2-70B008188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D9F3556F-7B43-3D27-6A1D-FD00DEDF948E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C113A49-9947-B00E-0569-08729F9E7712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9343297-E15E-2D2D-875F-2E83C0F6B04C}"/>
              </a:ext>
            </a:extLst>
          </p:cNvPr>
          <p:cNvSpPr txBox="1"/>
          <p:nvPr/>
        </p:nvSpPr>
        <p:spPr>
          <a:xfrm>
            <a:off x="1308100" y="1667340"/>
            <a:ext cx="10548938" cy="489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Nadia SAWICKA-GUTAJ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Dr n. med. Barbara BROMIŃSKA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hab. Hanna KOMAROWSKA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hab. Kacper NIJAKOWSKI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Prof. dr hab. Mirosław ANDRUSIEWICZ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6. </a:t>
            </a:r>
            <a:r>
              <a:rPr lang="pl-PL" sz="2000" b="1" dirty="0">
                <a:solidFill>
                  <a:srgbClr val="0070C0"/>
                </a:solidFill>
              </a:rPr>
              <a:t>Prof. dr hab. Katarzyna ZIEMNICKA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7. </a:t>
            </a:r>
            <a:r>
              <a:rPr lang="pl-PL" sz="2000" b="1" dirty="0"/>
              <a:t>Dr hab. Paweł GUT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8. </a:t>
            </a:r>
            <a:r>
              <a:rPr lang="pl-PL" sz="2000" b="1" dirty="0">
                <a:solidFill>
                  <a:srgbClr val="0070C0"/>
                </a:solidFill>
              </a:rPr>
              <a:t>Prof. dr hab. Ewelina SZCZEPANEK-</a:t>
            </a:r>
            <a:r>
              <a:rPr lang="pl-PL" sz="2000" dirty="0">
                <a:solidFill>
                  <a:srgbClr val="0070C0"/>
                </a:solidFill>
              </a:rPr>
              <a:t>PARULSKA 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9. </a:t>
            </a:r>
            <a:r>
              <a:rPr lang="pl-PL" sz="2000" b="1" dirty="0"/>
              <a:t>Prof. dr hab. Marek RUCHAŁA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Nowoczesne </a:t>
            </a:r>
            <a:r>
              <a:rPr lang="pl-PL" sz="2000" dirty="0" err="1">
                <a:solidFill>
                  <a:schemeClr val="accent2"/>
                </a:solidFill>
              </a:rPr>
              <a:t>biomarkery</a:t>
            </a:r>
            <a:r>
              <a:rPr lang="pl-PL" sz="2000" dirty="0">
                <a:solidFill>
                  <a:schemeClr val="accent2"/>
                </a:solidFill>
              </a:rPr>
              <a:t> biochemiczne i molekularne chorób gruczołów dokrewnych </a:t>
            </a:r>
            <a:r>
              <a:rPr lang="pl-PL" sz="2000" dirty="0"/>
              <a:t>- 6 publikacji</a:t>
            </a:r>
          </a:p>
        </p:txBody>
      </p:sp>
    </p:spTree>
    <p:extLst>
      <p:ext uri="{BB962C8B-B14F-4D97-AF65-F5344CB8AC3E}">
        <p14:creationId xmlns:p14="http://schemas.microsoft.com/office/powerpoint/2010/main" val="24045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302B8-0DB0-EED4-9EA6-28A4BAC49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77096C14-6383-2331-C4D7-536EB1E88AEC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CE97C39-E7C1-9245-2985-84DF08942916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A6BA116-9135-58E4-B343-8408D0787F61}"/>
              </a:ext>
            </a:extLst>
          </p:cNvPr>
          <p:cNvSpPr txBox="1"/>
          <p:nvPr/>
        </p:nvSpPr>
        <p:spPr>
          <a:xfrm>
            <a:off x="1308100" y="1667340"/>
            <a:ext cx="10548938" cy="222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6.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Błażej MĘCZEKALSKI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Dr n. med. Anna KOSTRZAK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Anna SZELIGA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Rola dysfunkcji endokrynologicznych w ginekologii </a:t>
            </a:r>
            <a:r>
              <a:rPr lang="pl-PL" sz="2000" dirty="0"/>
              <a:t>- 10 publikacji</a:t>
            </a:r>
          </a:p>
        </p:txBody>
      </p:sp>
    </p:spTree>
    <p:extLst>
      <p:ext uri="{BB962C8B-B14F-4D97-AF65-F5344CB8AC3E}">
        <p14:creationId xmlns:p14="http://schemas.microsoft.com/office/powerpoint/2010/main" val="67311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7A30A-170C-07A6-2073-8A672C2D6B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EE27E15A-B0E2-208D-9E7E-82A141FFDFBC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76B2B70-3AF6-E69A-0D1B-F52E9CB018F6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8910D5B-A1D8-67A4-6ABB-0A05F87F2ABF}"/>
              </a:ext>
            </a:extLst>
          </p:cNvPr>
          <p:cNvSpPr txBox="1"/>
          <p:nvPr/>
        </p:nvSpPr>
        <p:spPr>
          <a:xfrm>
            <a:off x="1308100" y="1667340"/>
            <a:ext cx="10548938" cy="303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7.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Jacek ZACHWIEJA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Prof. dr hab. Danuta OSTALSKA-NOWICKA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hab. Joanna SOBIAK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n. med. Katarzyna MAĆKOWIAK-LEWANDOWICZ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Nowatorskie podejścia w diagnostyce, </a:t>
            </a:r>
            <a:r>
              <a:rPr lang="pl-PL" sz="2000" dirty="0" err="1">
                <a:solidFill>
                  <a:schemeClr val="accent2"/>
                </a:solidFill>
              </a:rPr>
              <a:t>prognozoaniu</a:t>
            </a:r>
            <a:r>
              <a:rPr lang="pl-PL" sz="2000" dirty="0">
                <a:solidFill>
                  <a:schemeClr val="accent2"/>
                </a:solidFill>
              </a:rPr>
              <a:t> i terapii nerek u dzieci ze szczególnym uwzględnieniem nefropatii </a:t>
            </a:r>
            <a:r>
              <a:rPr lang="pl-PL" sz="2000" dirty="0" err="1">
                <a:solidFill>
                  <a:schemeClr val="accent2"/>
                </a:solidFill>
              </a:rPr>
              <a:t>IgA</a:t>
            </a:r>
            <a:r>
              <a:rPr lang="pl-PL" sz="2000" dirty="0">
                <a:solidFill>
                  <a:schemeClr val="accent2"/>
                </a:solidFill>
              </a:rPr>
              <a:t>, zespołu nerczycowego i przewlekłej choroby nerek </a:t>
            </a:r>
            <a:r>
              <a:rPr lang="pl-PL" sz="2000" dirty="0"/>
              <a:t>- 7 publikacji</a:t>
            </a:r>
          </a:p>
        </p:txBody>
      </p:sp>
    </p:spTree>
    <p:extLst>
      <p:ext uri="{BB962C8B-B14F-4D97-AF65-F5344CB8AC3E}">
        <p14:creationId xmlns:p14="http://schemas.microsoft.com/office/powerpoint/2010/main" val="191973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971AA-97DB-F92A-0785-F6DE56489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A768294-3922-2837-1EB3-71ED7ED11797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9B82A30-2EAC-5BE3-5C1D-93A78B7898E4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ED9E105-13A7-AE35-07C2-9D3AAB090AD1}"/>
              </a:ext>
            </a:extLst>
          </p:cNvPr>
          <p:cNvSpPr txBox="1"/>
          <p:nvPr/>
        </p:nvSpPr>
        <p:spPr>
          <a:xfrm>
            <a:off x="1308100" y="1667340"/>
            <a:ext cx="10548938" cy="445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8.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Jarosław WALKOWIAK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Dr n. med. Aleksandra MAKAREWICZ-BUKOWSKA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Małgorzata JAMKA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n. med. Aleksandra GLAPA-NOWAK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Dr hab. Edyta MĄDRY prof. UMP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6. </a:t>
            </a:r>
            <a:r>
              <a:rPr lang="pl-PL" sz="2000" b="1" dirty="0">
                <a:solidFill>
                  <a:srgbClr val="0070C0"/>
                </a:solidFill>
              </a:rPr>
              <a:t>Prof. dr hab. Aleksandra LISOWSKA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7. </a:t>
            </a:r>
            <a:r>
              <a:rPr lang="pl-PL" sz="2000" b="1" dirty="0"/>
              <a:t>Dr n. med. Mariusz SZCZEPANIK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8. </a:t>
            </a:r>
            <a:r>
              <a:rPr lang="pl-PL" sz="2000" b="1" dirty="0">
                <a:solidFill>
                  <a:srgbClr val="0070C0"/>
                </a:solidFill>
              </a:rPr>
              <a:t>Dr n. med. Patrycja KRZYŻANOWSKA-JANKOWSKA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cykl 5 prac dotyczących diagnostyki i leczenia chorób przewlekłych</a:t>
            </a:r>
          </a:p>
        </p:txBody>
      </p:sp>
    </p:spTree>
    <p:extLst>
      <p:ext uri="{BB962C8B-B14F-4D97-AF65-F5344CB8AC3E}">
        <p14:creationId xmlns:p14="http://schemas.microsoft.com/office/powerpoint/2010/main" val="415488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D46BE4-41A8-E393-2AC6-133DED5F7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79A8E830-C204-152E-B40D-5AD11C2E9B69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ED7670E-543B-C5B2-0E7B-E0106CC4A1A2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7EBA29F-EEED-7D5F-60D2-C0F76414100A}"/>
              </a:ext>
            </a:extLst>
          </p:cNvPr>
          <p:cNvSpPr txBox="1"/>
          <p:nvPr/>
        </p:nvSpPr>
        <p:spPr>
          <a:xfrm>
            <a:off x="1308100" y="1667340"/>
            <a:ext cx="10548938" cy="303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9.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Dr n. med. Karolina WIELGUS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Dr hab. Jacek KARCZEWSKI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Rafał STASZEWSKI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Prof. dr hab. Agnieszka DOBROWOLSKA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 err="1">
                <a:solidFill>
                  <a:schemeClr val="accent2"/>
                </a:solidFill>
              </a:rPr>
              <a:t>Fitokannabinoidy</a:t>
            </a:r>
            <a:r>
              <a:rPr lang="pl-PL" sz="2000" dirty="0">
                <a:solidFill>
                  <a:schemeClr val="accent2"/>
                </a:solidFill>
              </a:rPr>
              <a:t> - od uzyskiwania naturalnych ekstraktów do zastosowań </a:t>
            </a:r>
            <a:r>
              <a:rPr lang="pl-PL" sz="2000" dirty="0" err="1">
                <a:solidFill>
                  <a:schemeClr val="accent2"/>
                </a:solidFill>
              </a:rPr>
              <a:t>nanobiomedycznych</a:t>
            </a:r>
            <a:r>
              <a:rPr lang="pl-PL" sz="2000" dirty="0">
                <a:solidFill>
                  <a:schemeClr val="accent2"/>
                </a:solidFill>
              </a:rPr>
              <a:t> </a:t>
            </a:r>
            <a:br>
              <a:rPr lang="pl-PL" sz="2000" dirty="0">
                <a:solidFill>
                  <a:schemeClr val="accent2"/>
                </a:solidFill>
              </a:rPr>
            </a:br>
            <a:r>
              <a:rPr lang="pl-PL" sz="2000" dirty="0"/>
              <a:t>- 4 publikacje</a:t>
            </a:r>
          </a:p>
        </p:txBody>
      </p:sp>
    </p:spTree>
    <p:extLst>
      <p:ext uri="{BB962C8B-B14F-4D97-AF65-F5344CB8AC3E}">
        <p14:creationId xmlns:p14="http://schemas.microsoft.com/office/powerpoint/2010/main" val="388569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99727-BD40-41FE-9899-DC125B96FB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419757EE-9A3A-3E1C-AAD6-5A2DC085783D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20B34EE-EC51-A46A-E076-1BC0FA7A01AD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1FE0A52-4528-9EE9-8B6E-BF981A6765E5}"/>
              </a:ext>
            </a:extLst>
          </p:cNvPr>
          <p:cNvSpPr txBox="1"/>
          <p:nvPr/>
        </p:nvSpPr>
        <p:spPr>
          <a:xfrm>
            <a:off x="1308100" y="1667340"/>
            <a:ext cx="10548938" cy="5269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Ewelina SZCZEPANEK-PARULSKA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Prof. dr hab. Marek RUCHAŁA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Martyna BOROWCZYK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hab. Paula DOBOSZ 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Dr n. med. Michalina OSZYWA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6. </a:t>
            </a:r>
            <a:r>
              <a:rPr lang="pl-PL" sz="2000" b="1" dirty="0">
                <a:solidFill>
                  <a:srgbClr val="0070C0"/>
                </a:solidFill>
              </a:rPr>
              <a:t>Dr n. med. Małgorzata JANICKA-JEDYŃSKA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7. </a:t>
            </a:r>
            <a:r>
              <a:rPr lang="pl-PL" sz="2000" b="1" dirty="0"/>
              <a:t>Prof. dr hab. Katarzyna ZIEMNICKA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8. </a:t>
            </a:r>
            <a:r>
              <a:rPr lang="pl-PL" sz="2000" b="1" dirty="0">
                <a:solidFill>
                  <a:srgbClr val="0070C0"/>
                </a:solidFill>
              </a:rPr>
              <a:t>Dr n. med. Dorota FILIPOWICZ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9. </a:t>
            </a:r>
            <a:r>
              <a:rPr lang="pl-PL" sz="2000" b="1" dirty="0"/>
              <a:t>Prof. dr hab. Marek NIEDZIELA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10. </a:t>
            </a:r>
            <a:r>
              <a:rPr lang="pl-PL" sz="2000" b="1" dirty="0">
                <a:solidFill>
                  <a:srgbClr val="0070C0"/>
                </a:solidFill>
              </a:rPr>
              <a:t>Dr hab. Andrzej MINCZYKOWSKI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Zastosowanie nowoczesnych technik molekularnych w diagnostyce raka i wad rozwojowych tarczycy </a:t>
            </a:r>
            <a:r>
              <a:rPr lang="pl-PL" sz="2000" dirty="0"/>
              <a:t>- 5 publikacji</a:t>
            </a:r>
          </a:p>
        </p:txBody>
      </p:sp>
    </p:spTree>
    <p:extLst>
      <p:ext uri="{BB962C8B-B14F-4D97-AF65-F5344CB8AC3E}">
        <p14:creationId xmlns:p14="http://schemas.microsoft.com/office/powerpoint/2010/main" val="135297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B52159-75CE-69DF-02A3-24FA1DB11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2BA6E77-CC14-C61B-D9D3-989EC5913B3A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29A9AB5-F910-6BE5-421E-775B88983451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A1FCF8E-40DF-8099-7AE2-24E8B3CAE24D}"/>
              </a:ext>
            </a:extLst>
          </p:cNvPr>
          <p:cNvSpPr txBox="1"/>
          <p:nvPr/>
        </p:nvSpPr>
        <p:spPr>
          <a:xfrm>
            <a:off x="1308100" y="1667340"/>
            <a:ext cx="10548938" cy="214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11.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Danuta JANUSZKIEWICZ-LEWANDOWSKA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Prof. dr hab. Ewelina GOWIN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Cykl prac dotyczących </a:t>
            </a:r>
            <a:r>
              <a:rPr lang="pl-PL" sz="2000" dirty="0">
                <a:solidFill>
                  <a:schemeClr val="accent2"/>
                </a:solidFill>
              </a:rPr>
              <a:t>chorób zakaźnych i metod zapobiegania w czasie pandemii Covid-19</a:t>
            </a:r>
            <a:r>
              <a:rPr lang="pl-PL" sz="2000" dirty="0"/>
              <a:t> </a:t>
            </a:r>
            <a:br>
              <a:rPr lang="pl-PL" sz="2000" dirty="0"/>
            </a:br>
            <a:r>
              <a:rPr lang="pl-PL" sz="2000" dirty="0"/>
              <a:t>- 8 publikacji</a:t>
            </a:r>
          </a:p>
        </p:txBody>
      </p:sp>
    </p:spTree>
    <p:extLst>
      <p:ext uri="{BB962C8B-B14F-4D97-AF65-F5344CB8AC3E}">
        <p14:creationId xmlns:p14="http://schemas.microsoft.com/office/powerpoint/2010/main" val="211256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675AE3-56D7-9A62-5594-9339FC57E3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3FB08A0-848D-4265-55C5-794188B564FB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3DA0F3EB-1B6F-6E7D-5EE6-B855CC3A6B46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3B245D5-4095-AE42-AE8F-899174567830}"/>
              </a:ext>
            </a:extLst>
          </p:cNvPr>
          <p:cNvSpPr txBox="1"/>
          <p:nvPr/>
        </p:nvSpPr>
        <p:spPr>
          <a:xfrm>
            <a:off x="1308100" y="1667340"/>
            <a:ext cx="10548938" cy="393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12.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Katarzyna DERWICH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Prof. dr hab. Jacek WACHOWIAK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Jolanta SKALSKA-SADOWSKA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hab. Katarzyna JOŃCZYK-POTOCZNA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Dr hab. Paweł KURZAWA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6. </a:t>
            </a:r>
            <a:r>
              <a:rPr lang="pl-PL" sz="2000" b="1" dirty="0">
                <a:solidFill>
                  <a:srgbClr val="0070C0"/>
                </a:solidFill>
              </a:rPr>
              <a:t>Dr n. med. Mateusz WICHTOWSKI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cykl 4 publikacji poświęconych </a:t>
            </a:r>
            <a:r>
              <a:rPr lang="pl-PL" sz="2000" dirty="0">
                <a:solidFill>
                  <a:schemeClr val="accent2"/>
                </a:solidFill>
              </a:rPr>
              <a:t>diagnostyce i leczeniu dzieci z chorobami nowotworowymi ze szczególnym uwzględnieniem chorób limfoproliferacyjnych</a:t>
            </a:r>
          </a:p>
        </p:txBody>
      </p:sp>
    </p:spTree>
    <p:extLst>
      <p:ext uri="{BB962C8B-B14F-4D97-AF65-F5344CB8AC3E}">
        <p14:creationId xmlns:p14="http://schemas.microsoft.com/office/powerpoint/2010/main" val="94787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8F5EF-764A-06FE-F8BA-2FEB7B575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CA75769-F2D1-F395-6815-512FDC0FE6F0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A7C10818-3D38-6664-9EF0-50B27B8F33B8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7D72D2F-8A16-BDC7-5168-38876420BB8C}"/>
              </a:ext>
            </a:extLst>
          </p:cNvPr>
          <p:cNvSpPr txBox="1"/>
          <p:nvPr/>
        </p:nvSpPr>
        <p:spPr>
          <a:xfrm>
            <a:off x="1308100" y="1667340"/>
            <a:ext cx="10548938" cy="303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13.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Jolanta DORSZEWSKA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Prof. dr hab. Wojciech KOZUBSKI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Bartosz SŁOWIKOWSKI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Prof. dr hab. Paweł P. JAGODZIŃSKI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Poszukiwanie czynników diagnostycznych i terapeutycznych w chorobach neurologicznych </a:t>
            </a:r>
            <a:br>
              <a:rPr lang="pl-PL" sz="2000" dirty="0">
                <a:solidFill>
                  <a:schemeClr val="accent2"/>
                </a:solidFill>
              </a:rPr>
            </a:br>
            <a:r>
              <a:rPr lang="pl-PL" sz="2000" dirty="0"/>
              <a:t>- 5 publikacji</a:t>
            </a:r>
          </a:p>
        </p:txBody>
      </p:sp>
    </p:spTree>
    <p:extLst>
      <p:ext uri="{BB962C8B-B14F-4D97-AF65-F5344CB8AC3E}">
        <p14:creationId xmlns:p14="http://schemas.microsoft.com/office/powerpoint/2010/main" val="239802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94130-3B39-DF56-0310-528DA6ABB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D5B77E25-4389-DD49-C6A0-29EBA85130D6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Nagroda zespołowa Ministra Zdrowia w zakresie działalności dydaktycznej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F3B48DA-4575-7FAB-8EC7-0B6F0F38955D}"/>
              </a:ext>
            </a:extLst>
          </p:cNvPr>
          <p:cNvSpPr txBox="1"/>
          <p:nvPr/>
        </p:nvSpPr>
        <p:spPr>
          <a:xfrm>
            <a:off x="1165225" y="1405009"/>
            <a:ext cx="10548938" cy="206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- prof. dr hab. Maciej KRAWCZYŃSKI - </a:t>
            </a:r>
            <a:r>
              <a:rPr lang="pl-PL" sz="2400" i="1" dirty="0"/>
              <a:t>odbiera nagrodę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- dr Zuzanna NIEDZIELA-SCHWARTZ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- dr hab. Anna SKORCZYK-WERNER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- dr hab. Anna WAWROCKA</a:t>
            </a:r>
          </a:p>
        </p:txBody>
      </p:sp>
    </p:spTree>
    <p:extLst>
      <p:ext uri="{BB962C8B-B14F-4D97-AF65-F5344CB8AC3E}">
        <p14:creationId xmlns:p14="http://schemas.microsoft.com/office/powerpoint/2010/main" val="370533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5369B-8F3D-39E4-7FD6-6BD0FE94F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73441904-1934-3620-CE23-402168413DAB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D8E2DDC-FFED-949C-873A-344EBEA55E2A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40DCFD-0E01-410D-11CB-B0BE59BCA074}"/>
              </a:ext>
            </a:extLst>
          </p:cNvPr>
          <p:cNvSpPr txBox="1"/>
          <p:nvPr/>
        </p:nvSpPr>
        <p:spPr>
          <a:xfrm>
            <a:off x="1308100" y="1667340"/>
            <a:ext cx="10548938" cy="259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14.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Katarzyna WIECZOROWSKA-TOBIS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Prof. dr hab. Agnieszka NEUMANN-PODCZASKA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n. med. Arkadiusz STYSZYŃSKI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 err="1">
                <a:solidFill>
                  <a:schemeClr val="accent2"/>
                </a:solidFill>
              </a:rPr>
              <a:t>PolSenior</a:t>
            </a:r>
            <a:r>
              <a:rPr lang="pl-PL" sz="2000" dirty="0">
                <a:solidFill>
                  <a:schemeClr val="accent2"/>
                </a:solidFill>
              </a:rPr>
              <a:t> i Policy Evaluation Network (PEN) jako działania projektowe zogniskowane wokół chorób niezakaźnych </a:t>
            </a:r>
            <a:r>
              <a:rPr lang="pl-PL" sz="2000" dirty="0"/>
              <a:t>- 5 publikacji</a:t>
            </a:r>
          </a:p>
        </p:txBody>
      </p:sp>
    </p:spTree>
    <p:extLst>
      <p:ext uri="{BB962C8B-B14F-4D97-AF65-F5344CB8AC3E}">
        <p14:creationId xmlns:p14="http://schemas.microsoft.com/office/powerpoint/2010/main" val="232251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ED775-475B-8ED9-9B89-54A0EE2CE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8801A30-EB75-5A86-ABB4-67807269FBFB}"/>
              </a:ext>
            </a:extLst>
          </p:cNvPr>
          <p:cNvSpPr txBox="1"/>
          <p:nvPr/>
        </p:nvSpPr>
        <p:spPr>
          <a:xfrm>
            <a:off x="661309" y="2182078"/>
            <a:ext cx="11195729" cy="139236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marL="671513" indent="-671513" algn="ctr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dydaktyczną </a:t>
            </a:r>
          </a:p>
          <a:p>
            <a:pPr marL="671513" indent="-671513" algn="ctr">
              <a:lnSpc>
                <a:spcPct val="120000"/>
              </a:lnSpc>
            </a:pPr>
            <a:endParaRPr lang="pl-PL" sz="2400" dirty="0">
              <a:solidFill>
                <a:schemeClr val="bg1"/>
              </a:solidFill>
            </a:endParaRPr>
          </a:p>
          <a:p>
            <a:pPr marL="671513" indent="-671513" algn="ctr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WYDZIAŁ LEKARSKI</a:t>
            </a:r>
          </a:p>
        </p:txBody>
      </p:sp>
    </p:spTree>
    <p:extLst>
      <p:ext uri="{BB962C8B-B14F-4D97-AF65-F5344CB8AC3E}">
        <p14:creationId xmlns:p14="http://schemas.microsoft.com/office/powerpoint/2010/main" val="349820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51745-5608-F2E0-FD86-C799A26C1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AC486B5-8B4F-F928-A6C9-58EFF1EB324D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9396554D-7893-C861-F6F4-EF7E4367269C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Nagroda INDYWIDUALNA za działalność dydaktyczną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E63D6C5-88D4-FA83-0FCD-CF385FCD4D11}"/>
              </a:ext>
            </a:extLst>
          </p:cNvPr>
          <p:cNvSpPr txBox="1"/>
          <p:nvPr/>
        </p:nvSpPr>
        <p:spPr>
          <a:xfrm>
            <a:off x="1308100" y="1667340"/>
            <a:ext cx="10548938" cy="5722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1.	</a:t>
            </a:r>
            <a:r>
              <a:rPr lang="pl-PL" sz="2400" b="1" dirty="0"/>
              <a:t>Prof. dr hab. Dorota ZOZULIŃSKA-ZIÓŁKIEWICZ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wyróżniające się osiągnięcia dydaktyczne w zakresie kształcenia studentów kierunku lekarskiego. Wyróżnienie przyznane przez Absolwentów Wydziału Lekarskiego 2024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2.	</a:t>
            </a:r>
            <a:r>
              <a:rPr lang="pl-PL" sz="2400" b="1" dirty="0">
                <a:solidFill>
                  <a:srgbClr val="0070C0"/>
                </a:solidFill>
              </a:rPr>
              <a:t>Prof. dr hab. Sławomir MICHALAK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wyróżniające się osiągnięcia dydaktyczne w zakresie kształcenia studentów kierunku lekarskiego. Wyróżnienie przyznane przez Absolwentów Wydziału Lekarskiego 2024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3.	</a:t>
            </a:r>
            <a:r>
              <a:rPr lang="pl-PL" sz="2400" b="1" dirty="0"/>
              <a:t>Prof. dr hab. Waldemar BOBKOWSKI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wyróżniające się osiągnięcia dydaktyczne w zakresie kształcenia studentów kierunku lekarskiego. Wyróżnienie przyznane przez Absolwentów Wydziału Lekarskiego 2024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0873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027B6-611E-6CEA-8F02-B82E1CD17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31C5991A-258C-8843-6783-573269BF7F4B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3786B13-439A-51E2-897A-5BDF7D178032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INDYWIDUALNA za działalność dydaktyczną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AC60E4C-A438-6B55-7980-04FAC074415A}"/>
              </a:ext>
            </a:extLst>
          </p:cNvPr>
          <p:cNvSpPr txBox="1"/>
          <p:nvPr/>
        </p:nvSpPr>
        <p:spPr>
          <a:xfrm>
            <a:off x="1308100" y="1667340"/>
            <a:ext cx="10548938" cy="520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4.	</a:t>
            </a:r>
            <a:r>
              <a:rPr lang="pl-PL" sz="2400" b="1" dirty="0"/>
              <a:t>Dr n. med. Andrzej JAWIEŃ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wyróżniające się osiągnięcia dydaktyczne w zakresie kształcenia studentów kierunku lekarskiego. Wyróżnienie przyznane przez Absolwentów Wydziału Lekarskiego 2024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5.	</a:t>
            </a:r>
            <a:r>
              <a:rPr lang="pl-PL" sz="2400" b="1" dirty="0">
                <a:solidFill>
                  <a:srgbClr val="0070C0"/>
                </a:solidFill>
              </a:rPr>
              <a:t>Mgr piel. Monika PYSZCZORSKA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wyróżniające się osiągnięcia dydaktyczne w zakresie kształcenia studentów kierunku pielęgniarstwo. Wyróżnienie przyznane przez Absolwentów Wydziału Nauk o Zdrowiu 2023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6.	</a:t>
            </a:r>
            <a:r>
              <a:rPr lang="pl-PL" sz="2400" b="1" dirty="0"/>
              <a:t>Dr n. med. Iwona ZAPOROWSKA-STACHOWIAK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wyróżniające się osiągnięcia dydaktyczne w zakresie kształcenia studentów kierunku lekarskiego. Wyróżnienie przyznane przez Absolwentów studiów anglojęzycznych 2024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3189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10FF6-B829-00D5-CDB9-F311DE33A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3C92CAE-EB38-CA0E-7D78-1E2656980180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8E49B308-79D8-DC60-7A72-6C40B6A71214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INDYWIDUALNA za działalność dydaktyczną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5A0F3E6-D4BA-47C6-ABC9-8A9E32FAC65B}"/>
              </a:ext>
            </a:extLst>
          </p:cNvPr>
          <p:cNvSpPr txBox="1"/>
          <p:nvPr/>
        </p:nvSpPr>
        <p:spPr>
          <a:xfrm>
            <a:off x="1308100" y="1667340"/>
            <a:ext cx="10548938" cy="3980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7.	</a:t>
            </a:r>
            <a:r>
              <a:rPr lang="pl-PL" sz="2400" b="1" dirty="0"/>
              <a:t>Dr hab. Małgorzata GRZEŚKOWIAK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pomysł przygotowania nowoczesnego podręcznika, jego redakcję, opracowanie graficzne oraz autorstwo (trzech rozdziałów) oraz współautorstwo (dwóch rozdziałów) podręcznika anglojęzycznego „</a:t>
            </a:r>
            <a:r>
              <a:rPr lang="pl-PL" sz="2200" dirty="0" err="1">
                <a:solidFill>
                  <a:srgbClr val="7030A0"/>
                </a:solidFill>
              </a:rPr>
              <a:t>Emergency</a:t>
            </a:r>
            <a:r>
              <a:rPr lang="pl-PL" sz="2200" dirty="0">
                <a:solidFill>
                  <a:srgbClr val="7030A0"/>
                </a:solidFill>
              </a:rPr>
              <a:t> Life </a:t>
            </a:r>
            <a:r>
              <a:rPr lang="pl-PL" sz="2200" dirty="0" err="1">
                <a:solidFill>
                  <a:srgbClr val="7030A0"/>
                </a:solidFill>
              </a:rPr>
              <a:t>Support</a:t>
            </a:r>
            <a:r>
              <a:rPr lang="pl-PL" sz="2200" dirty="0">
                <a:solidFill>
                  <a:srgbClr val="7030A0"/>
                </a:solidFill>
              </a:rPr>
              <a:t>, Advanced Level” wydanego w 2023 roku przez Wydawnictwo Naukowe UMP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8.	</a:t>
            </a:r>
            <a:r>
              <a:rPr lang="pl-PL" sz="2400" b="1" dirty="0">
                <a:solidFill>
                  <a:srgbClr val="0070C0"/>
                </a:solidFill>
              </a:rPr>
              <a:t>Prof. dr hab. Wojciech KOZUBSKI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redakcję naukową i współautorstwo dwutomowego podręcznika akademickiego pt. Neurologia. Podręcznik dla studentów medycyny. Tom 1-2. Wyd.3, PZWL, W-</a:t>
            </a:r>
            <a:r>
              <a:rPr lang="pl-PL" sz="2200" dirty="0" err="1">
                <a:solidFill>
                  <a:srgbClr val="7030A0"/>
                </a:solidFill>
              </a:rPr>
              <a:t>wa</a:t>
            </a:r>
            <a:r>
              <a:rPr lang="pl-PL" sz="2200" dirty="0">
                <a:solidFill>
                  <a:srgbClr val="7030A0"/>
                </a:solidFill>
              </a:rPr>
              <a:t>, 2023 pod redakcją Wojciecha Kozubskiego</a:t>
            </a:r>
          </a:p>
        </p:txBody>
      </p:sp>
    </p:spTree>
    <p:extLst>
      <p:ext uri="{BB962C8B-B14F-4D97-AF65-F5344CB8AC3E}">
        <p14:creationId xmlns:p14="http://schemas.microsoft.com/office/powerpoint/2010/main" val="37204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26BDB-E855-3B0B-806F-E07A0B18A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D797432-B361-4AA7-F4B0-8EEEF523D505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BF200394-52D4-5AF5-2228-8319B0FEAD30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INDYWIDUALNA za działalność dydaktyczną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054EE7B-4883-7332-1B3E-BB850388AF78}"/>
              </a:ext>
            </a:extLst>
          </p:cNvPr>
          <p:cNvSpPr txBox="1"/>
          <p:nvPr/>
        </p:nvSpPr>
        <p:spPr>
          <a:xfrm>
            <a:off x="1308100" y="1667340"/>
            <a:ext cx="10548938" cy="3986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9.	</a:t>
            </a:r>
            <a:r>
              <a:rPr lang="pl-PL" sz="2400" b="1" dirty="0"/>
              <a:t>Prof. dr hab. Aleksandra SZCZEPANKIEWICZ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opracowanie treści kształcenia oraz organizację przedmiotu Badania naukowe dla kierunku lekarskiego dla 3, 4 i 5 roku studiów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10.	</a:t>
            </a:r>
            <a:r>
              <a:rPr lang="pl-PL" sz="2400" b="1" dirty="0">
                <a:solidFill>
                  <a:srgbClr val="0070C0"/>
                </a:solidFill>
              </a:rPr>
              <a:t>Dr n. med. biol. Łukasz KUSZEL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przyznanie nagrody studenckiej </a:t>
            </a:r>
            <a:r>
              <a:rPr lang="pl-PL" sz="2200" dirty="0" err="1">
                <a:solidFill>
                  <a:srgbClr val="7030A0"/>
                </a:solidFill>
              </a:rPr>
              <a:t>Amicus</a:t>
            </a:r>
            <a:r>
              <a:rPr lang="pl-PL" sz="2200" dirty="0">
                <a:solidFill>
                  <a:srgbClr val="7030A0"/>
                </a:solidFill>
              </a:rPr>
              <a:t> </a:t>
            </a:r>
            <a:r>
              <a:rPr lang="pl-PL" sz="2200" dirty="0" err="1">
                <a:solidFill>
                  <a:srgbClr val="7030A0"/>
                </a:solidFill>
              </a:rPr>
              <a:t>Studentium</a:t>
            </a:r>
            <a:r>
              <a:rPr lang="pl-PL" sz="2200" dirty="0">
                <a:solidFill>
                  <a:srgbClr val="7030A0"/>
                </a:solidFill>
              </a:rPr>
              <a:t> przez studentów Wydziału Medycznego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11.	</a:t>
            </a:r>
            <a:r>
              <a:rPr lang="pl-PL" sz="2400" b="1" dirty="0"/>
              <a:t>Dr hab. Bogna GRYGIEL-GÓRNIAK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monografię: „Reumatologia. Pytania i przypadki.” Autor: Bogna Grygiel-Górniak; Wydawca: PZWL Wydawnictwo Lekarskie 2023</a:t>
            </a:r>
            <a:endParaRPr lang="pl-PL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2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7548E-96AD-DA57-1B9B-14CD03F98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205ADF78-6694-556E-1BCA-76C1D30B1D08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A58EA2B-9D84-7B20-CCCD-9B3FC11C413F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INDYWIDUALNA za działalność dydaktyczną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64A1BDC-D68A-DDB2-C138-CE9EF83E4AA0}"/>
              </a:ext>
            </a:extLst>
          </p:cNvPr>
          <p:cNvSpPr txBox="1"/>
          <p:nvPr/>
        </p:nvSpPr>
        <p:spPr>
          <a:xfrm>
            <a:off x="1308100" y="1667340"/>
            <a:ext cx="10548938" cy="1727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12.	</a:t>
            </a:r>
            <a:r>
              <a:rPr lang="pl-PL" sz="2400" b="1" dirty="0"/>
              <a:t>Dr n. med. Aleksandra KALUŹNIAK-SZYMANOWSKA</a:t>
            </a:r>
            <a:br>
              <a:rPr lang="pl-PL" sz="2400" dirty="0"/>
            </a:br>
            <a:r>
              <a:rPr lang="pl-PL" sz="2200" dirty="0">
                <a:solidFill>
                  <a:srgbClr val="7030A0"/>
                </a:solidFill>
              </a:rPr>
              <a:t>za wdrożenie innowacyjnych metod kształcenia, których efektem była seria webinariów z dietetyki gerontologicznej pod hasłem „Czerwcowa dawka wiedzy” (2023)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5344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627B0-7CF3-A452-C41F-0443F9B84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35A2044-A3F3-3D66-F501-4B13C5FB6DC5}"/>
              </a:ext>
            </a:extLst>
          </p:cNvPr>
          <p:cNvSpPr txBox="1"/>
          <p:nvPr/>
        </p:nvSpPr>
        <p:spPr>
          <a:xfrm>
            <a:off x="1308100" y="2237834"/>
            <a:ext cx="10548938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WRĘCZENIE powołań</a:t>
            </a:r>
          </a:p>
        </p:txBody>
      </p:sp>
    </p:spTree>
    <p:extLst>
      <p:ext uri="{BB962C8B-B14F-4D97-AF65-F5344CB8AC3E}">
        <p14:creationId xmlns:p14="http://schemas.microsoft.com/office/powerpoint/2010/main" val="318799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8596C-E96C-3604-8866-4E80AAE69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DBFD9FC2-38CE-2B51-3F1D-9ED7D2F5BB0D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WRĘCZENIE powołań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249128D-0D38-05B0-B037-4A4AE17BD3C2}"/>
              </a:ext>
            </a:extLst>
          </p:cNvPr>
          <p:cNvSpPr txBox="1"/>
          <p:nvPr/>
        </p:nvSpPr>
        <p:spPr>
          <a:xfrm>
            <a:off x="1308100" y="1109779"/>
            <a:ext cx="10548938" cy="5033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1.	Do pełnienia funkcji Dyrektora</a:t>
            </a:r>
          </a:p>
          <a:p>
            <a:pPr marL="138112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1.1.	Instytutu Chirurgii - </a:t>
            </a:r>
            <a:r>
              <a:rPr lang="pl-PL" sz="2400" b="1" dirty="0"/>
              <a:t>prof. dr hab. Tomasz BANASIEWICZ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2.	Do pełnienia funkcji Kierownika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2.1.	Katedry Hematologii i Transplantacji Szpiku - </a:t>
            </a:r>
            <a:r>
              <a:rPr lang="pl-PL" sz="2400" b="1" dirty="0">
                <a:solidFill>
                  <a:srgbClr val="0070C0"/>
                </a:solidFill>
              </a:rPr>
              <a:t>prof. dr hab. Lidia GIL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3.	Do pełnienia obowiązków kierownika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3.1.	Katedry Chorób Wewnętrznych i Zaburzeń Metabolicznych </a:t>
            </a:r>
            <a:br>
              <a:rPr lang="pl-PL" sz="2400" dirty="0"/>
            </a:br>
            <a:r>
              <a:rPr lang="pl-PL" sz="2400" dirty="0"/>
              <a:t>- </a:t>
            </a:r>
            <a:r>
              <a:rPr lang="pl-PL" sz="2400" b="1" dirty="0"/>
              <a:t>prof. dr hab. Wiesław BRYL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3.2.	Zakładu Anestezjologii Klinicznej i Leczenia Bólu - </a:t>
            </a:r>
            <a:r>
              <a:rPr lang="pl-PL" sz="2400" b="1" dirty="0"/>
              <a:t>dr Jerzy DROBIŃSKI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4.	Na stanowisko profesora zwyczajnego - </a:t>
            </a:r>
            <a:r>
              <a:rPr lang="pl-PL" sz="2400" b="1" dirty="0">
                <a:solidFill>
                  <a:srgbClr val="0070C0"/>
                </a:solidFill>
              </a:rPr>
              <a:t>prof. dr hab. Aleksandra SZCZEPANKIEWICZ</a:t>
            </a:r>
          </a:p>
        </p:txBody>
      </p:sp>
    </p:spTree>
    <p:extLst>
      <p:ext uri="{BB962C8B-B14F-4D97-AF65-F5344CB8AC3E}">
        <p14:creationId xmlns:p14="http://schemas.microsoft.com/office/powerpoint/2010/main" val="76621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F6401E-FF77-9EB5-FE21-2E6154742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7142A585-4533-6967-E86C-69F783BDDAE8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WRĘCZENIE powołań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BBA5C73-5DB6-0DDF-2910-E799F80BBC42}"/>
              </a:ext>
            </a:extLst>
          </p:cNvPr>
          <p:cNvSpPr txBox="1"/>
          <p:nvPr/>
        </p:nvSpPr>
        <p:spPr>
          <a:xfrm>
            <a:off x="1308100" y="1109779"/>
            <a:ext cx="10548938" cy="310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5.	Na stanowisko profesora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5.1.	</a:t>
            </a:r>
            <a:r>
              <a:rPr lang="pl-PL" sz="2400" b="1" dirty="0"/>
              <a:t>Prof. dr hab. Nadia SAWICKA-GUTAJ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5.2.	</a:t>
            </a:r>
            <a:r>
              <a:rPr lang="pl-PL" sz="2400" b="1" dirty="0">
                <a:solidFill>
                  <a:srgbClr val="0070C0"/>
                </a:solidFill>
              </a:rPr>
              <a:t>Prof. dr hab. Dorota SIKORSKA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5.3.	</a:t>
            </a:r>
            <a:r>
              <a:rPr lang="pl-PL" sz="2400" b="1" dirty="0"/>
              <a:t>Prof. dr hab. Dominik DYTFELD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5.4.	</a:t>
            </a:r>
            <a:r>
              <a:rPr lang="pl-PL" sz="2400" b="1" dirty="0">
                <a:solidFill>
                  <a:srgbClr val="0070C0"/>
                </a:solidFill>
              </a:rPr>
              <a:t>Prof. dr hab. Agnieszka NEUMANN-PODCZASKA</a:t>
            </a:r>
          </a:p>
          <a:p>
            <a:pPr marL="1425575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5.5.	</a:t>
            </a:r>
            <a:r>
              <a:rPr lang="pl-PL" sz="2400" b="1" dirty="0"/>
              <a:t>Prof. dr hab. Alicja KALINOWSKA</a:t>
            </a:r>
          </a:p>
        </p:txBody>
      </p:sp>
    </p:spTree>
    <p:extLst>
      <p:ext uri="{BB962C8B-B14F-4D97-AF65-F5344CB8AC3E}">
        <p14:creationId xmlns:p14="http://schemas.microsoft.com/office/powerpoint/2010/main" val="67945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C8F698DD-F418-A1C8-B029-A134FB794564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Nagroda JM Rektora za CAŁOKSZTAŁT DOROBKU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817501D-D57B-C586-3ECC-2B192031A449}"/>
              </a:ext>
            </a:extLst>
          </p:cNvPr>
          <p:cNvSpPr txBox="1"/>
          <p:nvPr/>
        </p:nvSpPr>
        <p:spPr>
          <a:xfrm>
            <a:off x="1308100" y="1667340"/>
            <a:ext cx="10548938" cy="3549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1.	Prof. dr hab. </a:t>
            </a:r>
            <a:r>
              <a:rPr lang="pl-PL" sz="2400" b="1" dirty="0"/>
              <a:t>Ewa WENDER-OŻEGOWSKA </a:t>
            </a:r>
            <a:r>
              <a:rPr lang="pl-PL" sz="2400" dirty="0"/>
              <a:t>- Kierownik Kliniki Rozrodczości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endParaRPr lang="pl-PL" sz="2400" dirty="0"/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2.	Prof. dr hab. </a:t>
            </a:r>
            <a:r>
              <a:rPr lang="pl-PL" sz="2400" b="1" dirty="0">
                <a:solidFill>
                  <a:srgbClr val="0070C0"/>
                </a:solidFill>
              </a:rPr>
              <a:t>Rodryg RAMLAU </a:t>
            </a:r>
            <a:r>
              <a:rPr lang="pl-PL" sz="2400" dirty="0">
                <a:solidFill>
                  <a:srgbClr val="0070C0"/>
                </a:solidFill>
              </a:rPr>
              <a:t>- Dyrektor Instytutu Onkologii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endParaRPr lang="pl-PL" sz="2400" dirty="0"/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3.	Prof. dr hab. </a:t>
            </a:r>
            <a:r>
              <a:rPr lang="pl-PL" sz="2400" b="1" dirty="0"/>
              <a:t>Anna BRĘBOROWICZ </a:t>
            </a:r>
            <a:r>
              <a:rPr lang="pl-PL" sz="2400" dirty="0"/>
              <a:t>- wieloletni Kierownik Kliniki Pneumonologii, Alergologii Dziecięcej i Immunologii Klinicznej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endParaRPr lang="pl-PL" sz="24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261FA06-F289-5A88-0B81-4CA4DCF40C16}"/>
              </a:ext>
            </a:extLst>
          </p:cNvPr>
          <p:cNvSpPr txBox="1"/>
          <p:nvPr/>
        </p:nvSpPr>
        <p:spPr>
          <a:xfrm>
            <a:off x="6096000" y="873125"/>
            <a:ext cx="5761038" cy="50597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marL="671513" indent="-671513" algn="r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WYDZIAŁ LEKARSKI</a:t>
            </a:r>
          </a:p>
        </p:txBody>
      </p:sp>
    </p:spTree>
    <p:extLst>
      <p:ext uri="{BB962C8B-B14F-4D97-AF65-F5344CB8AC3E}">
        <p14:creationId xmlns:p14="http://schemas.microsoft.com/office/powerpoint/2010/main" val="193628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71D95-1817-9A0D-9312-DBB976EA3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33932889-8EDD-68F5-920D-1725561E502D}"/>
              </a:ext>
            </a:extLst>
          </p:cNvPr>
          <p:cNvSpPr txBox="1"/>
          <p:nvPr/>
        </p:nvSpPr>
        <p:spPr>
          <a:xfrm>
            <a:off x="661309" y="2182078"/>
            <a:ext cx="11195729" cy="139236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marL="671513" indent="-671513" algn="ctr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</a:t>
            </a:r>
          </a:p>
          <a:p>
            <a:pPr marL="671513" indent="-671513" algn="ctr">
              <a:lnSpc>
                <a:spcPct val="120000"/>
              </a:lnSpc>
            </a:pPr>
            <a:endParaRPr lang="pl-PL" sz="2400" dirty="0">
              <a:solidFill>
                <a:schemeClr val="bg1"/>
              </a:solidFill>
            </a:endParaRPr>
          </a:p>
          <a:p>
            <a:pPr marL="671513" indent="-671513" algn="ctr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WYDZIAŁ LEKARSKI</a:t>
            </a:r>
          </a:p>
        </p:txBody>
      </p:sp>
    </p:spTree>
    <p:extLst>
      <p:ext uri="{BB962C8B-B14F-4D97-AF65-F5344CB8AC3E}">
        <p14:creationId xmlns:p14="http://schemas.microsoft.com/office/powerpoint/2010/main" val="302780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C8F698DD-F418-A1C8-B029-A134FB794564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8F7DCE0C-A08C-0966-F7E5-D1699082FF1B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Nagroda INDYWIDUALNA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817501D-D57B-C586-3ECC-2B192031A449}"/>
              </a:ext>
            </a:extLst>
          </p:cNvPr>
          <p:cNvSpPr txBox="1"/>
          <p:nvPr/>
        </p:nvSpPr>
        <p:spPr>
          <a:xfrm>
            <a:off x="1308100" y="1667340"/>
            <a:ext cx="10548938" cy="4648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1.	</a:t>
            </a:r>
            <a:r>
              <a:rPr lang="pl-PL" sz="2400" b="1" dirty="0"/>
              <a:t>Prof. dr hab. Krzysztof LEWANDOWSKI</a:t>
            </a:r>
            <a:br>
              <a:rPr lang="pl-PL" sz="2400" dirty="0"/>
            </a:br>
            <a:r>
              <a:rPr lang="pl-PL" sz="2400" dirty="0"/>
              <a:t>Charakterystyka genetyczna a przebieg kliniczny zdefiniowanych molekularnie nowotworów limfo- i </a:t>
            </a:r>
            <a:r>
              <a:rPr lang="pl-PL" sz="2400" dirty="0" err="1"/>
              <a:t>mieloproliferacyjnych</a:t>
            </a:r>
            <a:r>
              <a:rPr lang="pl-PL" sz="2400" dirty="0"/>
              <a:t> - 6 publikacji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2.	</a:t>
            </a:r>
            <a:r>
              <a:rPr lang="pl-PL" sz="2400" b="1" dirty="0">
                <a:solidFill>
                  <a:srgbClr val="0070C0"/>
                </a:solidFill>
              </a:rPr>
              <a:t>Prof. dr hab. Alicja KALINOWSKA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Cykl 5 prac dotyczących klinicznych, radiologicznych i neuropatologicznych korelatów </a:t>
            </a:r>
            <a:r>
              <a:rPr lang="pl-PL" sz="2400" dirty="0" err="1">
                <a:solidFill>
                  <a:srgbClr val="0070C0"/>
                </a:solidFill>
              </a:rPr>
              <a:t>plak</a:t>
            </a:r>
            <a:r>
              <a:rPr lang="pl-PL" sz="2400" dirty="0">
                <a:solidFill>
                  <a:srgbClr val="0070C0"/>
                </a:solidFill>
              </a:rPr>
              <a:t> demielinizacyjnych w przebiegu stwardnienia rozsianego, w aspekcie rokowania długofalowego oraz współczesnego kontekstu immunologicznego globalnie występujących zakażeń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3.	</a:t>
            </a:r>
            <a:r>
              <a:rPr lang="pl-PL" sz="2400" b="1" dirty="0"/>
              <a:t>Dr hab. Jan NOWAK</a:t>
            </a:r>
            <a:br>
              <a:rPr lang="pl-PL" sz="2400" dirty="0"/>
            </a:br>
            <a:r>
              <a:rPr lang="pl-PL" sz="2400" dirty="0"/>
              <a:t>Cykl publikacji dotyczący patofizjologii nieswoistych zapaleń jelit - 3 publikacje</a:t>
            </a:r>
          </a:p>
        </p:txBody>
      </p:sp>
    </p:spTree>
    <p:extLst>
      <p:ext uri="{BB962C8B-B14F-4D97-AF65-F5344CB8AC3E}">
        <p14:creationId xmlns:p14="http://schemas.microsoft.com/office/powerpoint/2010/main" val="315394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DEAD4-E47D-FF5C-F5F1-32EC2C798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E9C773DE-BC2F-9964-6F49-2F94E688F61D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CD792503-D5BA-9739-3740-4FA053F1F66E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INDYWIDUALNA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837F621-02EC-9425-A077-4BD5F042F8E4}"/>
              </a:ext>
            </a:extLst>
          </p:cNvPr>
          <p:cNvSpPr txBox="1"/>
          <p:nvPr/>
        </p:nvSpPr>
        <p:spPr>
          <a:xfrm>
            <a:off x="1308100" y="1667340"/>
            <a:ext cx="10548938" cy="472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4.	</a:t>
            </a:r>
            <a:r>
              <a:rPr lang="pl-PL" sz="2400" b="1" dirty="0"/>
              <a:t>Dr hab. Radosław MĄDRY</a:t>
            </a:r>
            <a:br>
              <a:rPr lang="pl-PL" sz="2400" dirty="0"/>
            </a:br>
            <a:r>
              <a:rPr lang="pl-PL" sz="2400" dirty="0"/>
              <a:t>Cykl 4 prac dotyczących leczenia raka jajnika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5.	</a:t>
            </a:r>
            <a:r>
              <a:rPr lang="pl-PL" sz="2400" b="1" dirty="0">
                <a:solidFill>
                  <a:srgbClr val="0070C0"/>
                </a:solidFill>
              </a:rPr>
              <a:t>Prof. dr hab. Dominik DYTFELD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Cykl 11 prac poświęconych terapii oraz biologii szpiczaka </a:t>
            </a:r>
            <a:r>
              <a:rPr lang="pl-PL" sz="2400" dirty="0" err="1">
                <a:solidFill>
                  <a:srgbClr val="0070C0"/>
                </a:solidFill>
              </a:rPr>
              <a:t>plazmocytowego</a:t>
            </a:r>
            <a:endParaRPr lang="pl-PL" sz="2400" dirty="0">
              <a:solidFill>
                <a:srgbClr val="0070C0"/>
              </a:solidFill>
            </a:endParaRP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/>
              <a:t>6.	</a:t>
            </a:r>
            <a:r>
              <a:rPr lang="pl-PL" sz="2400" b="1" dirty="0"/>
              <a:t>Prof. dr hab. Marek RUCHAŁA</a:t>
            </a:r>
            <a:br>
              <a:rPr lang="pl-PL" sz="2400" dirty="0"/>
            </a:br>
            <a:r>
              <a:rPr lang="pl-PL" sz="2400" dirty="0"/>
              <a:t>Postępy i aktualne rekomendacje leczenia najczęstszych schorzeń gruczołów dokrewnych - 14 publikacji</a:t>
            </a:r>
          </a:p>
          <a:p>
            <a:pPr marL="712788" indent="-701675">
              <a:lnSpc>
                <a:spcPct val="120000"/>
              </a:lnSpc>
              <a:spcAft>
                <a:spcPts val="600"/>
              </a:spcAft>
            </a:pPr>
            <a:r>
              <a:rPr lang="pl-PL" sz="2400" dirty="0">
                <a:solidFill>
                  <a:srgbClr val="0070C0"/>
                </a:solidFill>
              </a:rPr>
              <a:t>7.	</a:t>
            </a:r>
            <a:r>
              <a:rPr lang="pl-PL" sz="2400" b="1" dirty="0">
                <a:solidFill>
                  <a:srgbClr val="0070C0"/>
                </a:solidFill>
              </a:rPr>
              <a:t>Dr hab. Irena WOJSYK-BANASZAK</a:t>
            </a:r>
            <a:br>
              <a:rPr lang="pl-PL" sz="2400" dirty="0">
                <a:solidFill>
                  <a:srgbClr val="0070C0"/>
                </a:solidFill>
              </a:rPr>
            </a:br>
            <a:r>
              <a:rPr lang="pl-PL" sz="2400" dirty="0">
                <a:solidFill>
                  <a:srgbClr val="0070C0"/>
                </a:solidFill>
              </a:rPr>
              <a:t>Nieinwazyjne metody monitorowania zaburzeń wentylacji u dzieci z mukowiscydozą i pierwotną dyskinezą rzęsek - 3 publikacje</a:t>
            </a:r>
          </a:p>
        </p:txBody>
      </p:sp>
    </p:spTree>
    <p:extLst>
      <p:ext uri="{BB962C8B-B14F-4D97-AF65-F5344CB8AC3E}">
        <p14:creationId xmlns:p14="http://schemas.microsoft.com/office/powerpoint/2010/main" val="1396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D39C8-DCA1-9F07-8175-0EAB3716B0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F40EB7F5-C21B-BE91-6A22-B1F4544B5AFD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5332498-7312-B653-966D-300F5C5DDFA7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6E94A7E-FF27-C0D3-CEFA-549A261616E9}"/>
              </a:ext>
            </a:extLst>
          </p:cNvPr>
          <p:cNvSpPr txBox="1"/>
          <p:nvPr/>
        </p:nvSpPr>
        <p:spPr>
          <a:xfrm>
            <a:off x="1308100" y="1667340"/>
            <a:ext cx="10548938" cy="393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Anna MANIA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Dr n. med. Karol LUBARSKI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Prof. dr hab. Sławomir MICHALAK 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n. med. i n. o </a:t>
            </a:r>
            <a:r>
              <a:rPr lang="pl-PL" sz="2000" b="1" dirty="0" err="1">
                <a:solidFill>
                  <a:srgbClr val="0070C0"/>
                </a:solidFill>
              </a:rPr>
              <a:t>zdr</a:t>
            </a:r>
            <a:r>
              <a:rPr lang="pl-PL" sz="2000" b="1" dirty="0">
                <a:solidFill>
                  <a:srgbClr val="0070C0"/>
                </a:solidFill>
              </a:rPr>
              <a:t>. Krystyna OSZTYNOWICZ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Prof. dr hab. Magdalena FIGLEROWICZ 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6. </a:t>
            </a:r>
            <a:r>
              <a:rPr lang="pl-PL" sz="2000" b="1" dirty="0">
                <a:solidFill>
                  <a:srgbClr val="0070C0"/>
                </a:solidFill>
              </a:rPr>
              <a:t>Dr n. med. Paweł MAŁECKI </a:t>
            </a:r>
            <a:r>
              <a:rPr lang="pl-PL" sz="2000" dirty="0">
                <a:solidFill>
                  <a:srgbClr val="0070C0"/>
                </a:solidFill>
              </a:rPr>
              <a:t>- </a:t>
            </a:r>
            <a:r>
              <a:rPr lang="pl-PL" sz="2000" i="1" dirty="0">
                <a:solidFill>
                  <a:srgbClr val="0070C0"/>
                </a:solidFill>
              </a:rPr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Przebieg wybranych zakażeń wirusowych u dzieci i ich rola w powstawaniu procesów autoimmunologicznych w układzie nerwowym </a:t>
            </a:r>
            <a:r>
              <a:rPr lang="pl-PL" sz="2000" dirty="0"/>
              <a:t>- cykl 6 publikacji</a:t>
            </a:r>
          </a:p>
        </p:txBody>
      </p:sp>
    </p:spTree>
    <p:extLst>
      <p:ext uri="{BB962C8B-B14F-4D97-AF65-F5344CB8AC3E}">
        <p14:creationId xmlns:p14="http://schemas.microsoft.com/office/powerpoint/2010/main" val="126843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23D0E5-4024-428F-1033-91D137B8F2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C5D46F3-0078-5AE1-9AC2-8744FC565EF6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88684E0-3005-0BC8-9F7E-2CA9DBCA9E9B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02FD9DC-478B-A5BF-CE89-7F18661C2CE6}"/>
              </a:ext>
            </a:extLst>
          </p:cNvPr>
          <p:cNvSpPr txBox="1"/>
          <p:nvPr/>
        </p:nvSpPr>
        <p:spPr>
          <a:xfrm>
            <a:off x="1308100" y="1667340"/>
            <a:ext cx="10548938" cy="489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2.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med. Dorota ZOZULIŃSKA-ZIÓŁKIEWICZ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Prof. dr. hab. Aleksandra ARASZKIEWICZ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hab. Aleksandra URUSKA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n. med. Dariusz NASKRĘT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Dr n. med. Anna DUDA-SOBCZAK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6. </a:t>
            </a:r>
            <a:r>
              <a:rPr lang="pl-PL" sz="2000" b="1" dirty="0">
                <a:solidFill>
                  <a:srgbClr val="0070C0"/>
                </a:solidFill>
              </a:rPr>
              <a:t>Dr n. med. i n. o </a:t>
            </a:r>
            <a:r>
              <a:rPr lang="pl-PL" sz="2000" b="1" dirty="0" err="1">
                <a:solidFill>
                  <a:srgbClr val="0070C0"/>
                </a:solidFill>
              </a:rPr>
              <a:t>zdr</a:t>
            </a:r>
            <a:r>
              <a:rPr lang="pl-PL" sz="2000" b="1" dirty="0">
                <a:solidFill>
                  <a:srgbClr val="0070C0"/>
                </a:solidFill>
              </a:rPr>
              <a:t>. Agata GRZELKA-WOŹNIAK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7. </a:t>
            </a:r>
            <a:r>
              <a:rPr lang="pl-PL" sz="2000" b="1" dirty="0"/>
              <a:t>Dr n. med. Paweł NIEDŹWIECKI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8. </a:t>
            </a:r>
            <a:r>
              <a:rPr lang="pl-PL" sz="2000" b="1" dirty="0">
                <a:solidFill>
                  <a:srgbClr val="0070C0"/>
                </a:solidFill>
              </a:rPr>
              <a:t>Dr n. med. Justyna FLOTYŃSKA 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9. </a:t>
            </a:r>
            <a:r>
              <a:rPr lang="pl-PL" sz="2000" b="1" dirty="0"/>
              <a:t>Dr Michał KULECKI </a:t>
            </a:r>
            <a:r>
              <a:rPr lang="pl-PL" sz="2000" dirty="0"/>
              <a:t>- </a:t>
            </a:r>
            <a:r>
              <a:rPr lang="pl-PL" sz="2000" i="1" dirty="0"/>
              <a:t>list gratulacyjny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Postęp badań dotyczących prewencji i leczenia cukrzycy typu 1 i jej powikłań </a:t>
            </a:r>
            <a:r>
              <a:rPr lang="pl-PL" sz="2000" dirty="0"/>
              <a:t>- cykl 10 publikacji</a:t>
            </a:r>
          </a:p>
        </p:txBody>
      </p:sp>
    </p:spTree>
    <p:extLst>
      <p:ext uri="{BB962C8B-B14F-4D97-AF65-F5344CB8AC3E}">
        <p14:creationId xmlns:p14="http://schemas.microsoft.com/office/powerpoint/2010/main" val="79542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E2126-2E45-921A-4FAE-2E7D81FE9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2947B164-61DC-C159-79F1-9389CDFF7493}"/>
              </a:ext>
            </a:extLst>
          </p:cNvPr>
          <p:cNvSpPr txBox="1"/>
          <p:nvPr/>
        </p:nvSpPr>
        <p:spPr>
          <a:xfrm>
            <a:off x="661309" y="185058"/>
            <a:ext cx="11195729" cy="50597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671513" indent="-671513">
              <a:lnSpc>
                <a:spcPct val="120000"/>
              </a:lnSpc>
            </a:pPr>
            <a:r>
              <a:rPr lang="pl-PL" sz="2400" dirty="0">
                <a:solidFill>
                  <a:schemeClr val="bg1"/>
                </a:solidFill>
              </a:rPr>
              <a:t>NAGRODY JM Rektora za działalność naukową oraz dydaktyczną w roku 2023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8BBF9A1-E56C-08F4-EA71-F96C9B447856}"/>
              </a:ext>
            </a:extLst>
          </p:cNvPr>
          <p:cNvSpPr txBox="1"/>
          <p:nvPr/>
        </p:nvSpPr>
        <p:spPr>
          <a:xfrm>
            <a:off x="1314450" y="926199"/>
            <a:ext cx="1054258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indent="-11113">
              <a:lnSpc>
                <a:spcPct val="120000"/>
              </a:lnSpc>
            </a:pPr>
            <a:r>
              <a:rPr lang="pl-PL" sz="2400" dirty="0">
                <a:solidFill>
                  <a:srgbClr val="0070C0"/>
                </a:solidFill>
              </a:rPr>
              <a:t>cd. Nagroda ZESPOŁOWA za działalność naukową - </a:t>
            </a:r>
            <a:r>
              <a:rPr lang="pl-PL" sz="2400" dirty="0">
                <a:solidFill>
                  <a:srgbClr val="7030A0"/>
                </a:solidFill>
              </a:rPr>
              <a:t>Wydział LEKARSKI</a:t>
            </a:r>
            <a:endParaRPr lang="pl-PL" sz="2400" b="1" dirty="0">
              <a:solidFill>
                <a:srgbClr val="7030A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D923FF3-2B20-4544-EBF0-ACF69CE05376}"/>
              </a:ext>
            </a:extLst>
          </p:cNvPr>
          <p:cNvSpPr txBox="1"/>
          <p:nvPr/>
        </p:nvSpPr>
        <p:spPr>
          <a:xfrm>
            <a:off x="1308100" y="1667340"/>
            <a:ext cx="10548938" cy="348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1. </a:t>
            </a:r>
            <a:r>
              <a:rPr lang="pl-PL" sz="2000" b="1" dirty="0"/>
              <a:t>Prof. dr hab. Maciej GŁOWACKI </a:t>
            </a:r>
            <a:r>
              <a:rPr lang="pl-PL" sz="2000" dirty="0"/>
              <a:t>- </a:t>
            </a:r>
            <a:r>
              <a:rPr lang="pl-PL" sz="2000" i="1" dirty="0"/>
              <a:t>odbiera nagrodę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2. </a:t>
            </a:r>
            <a:r>
              <a:rPr lang="pl-PL" sz="2000" b="1" dirty="0">
                <a:solidFill>
                  <a:srgbClr val="0070C0"/>
                </a:solidFill>
              </a:rPr>
              <a:t>Dr hab. Jerzy HARASYMCZUK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3. </a:t>
            </a:r>
            <a:r>
              <a:rPr lang="pl-PL" sz="2000" b="1" dirty="0"/>
              <a:t>Dr hab. Tomasz LEHMANN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rgbClr val="0070C0"/>
                </a:solidFill>
              </a:rPr>
              <a:t>4. </a:t>
            </a:r>
            <a:r>
              <a:rPr lang="pl-PL" sz="2000" b="1" dirty="0">
                <a:solidFill>
                  <a:srgbClr val="0070C0"/>
                </a:solidFill>
              </a:rPr>
              <a:t>Dr inż. Ewa IWAŃCZYK-SKALSKA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/>
              <a:t>5. </a:t>
            </a:r>
            <a:r>
              <a:rPr lang="pl-PL" sz="2000" b="1" dirty="0"/>
              <a:t>Prof. dr hab. Paweł JAGODZIŃSKI</a:t>
            </a:r>
          </a:p>
          <a:p>
            <a:pPr marL="11113">
              <a:lnSpc>
                <a:spcPct val="12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accent2"/>
                </a:solidFill>
              </a:rPr>
              <a:t>Wpływ steroidowych i niesteroidowych leków przeciwzapalnych na wybrane aspekty struktury i funkcjonowania kości </a:t>
            </a:r>
            <a:r>
              <a:rPr lang="pl-PL" sz="2000" dirty="0"/>
              <a:t>- 7 publikacji</a:t>
            </a:r>
          </a:p>
        </p:txBody>
      </p:sp>
    </p:spTree>
    <p:extLst>
      <p:ext uri="{BB962C8B-B14F-4D97-AF65-F5344CB8AC3E}">
        <p14:creationId xmlns:p14="http://schemas.microsoft.com/office/powerpoint/2010/main" val="243368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2325</Words>
  <Application>Microsoft Office PowerPoint</Application>
  <PresentationFormat>Panoramiczny</PresentationFormat>
  <Paragraphs>206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Karlik</dc:creator>
  <cp:lastModifiedBy>Alicja Florkowska</cp:lastModifiedBy>
  <cp:revision>56</cp:revision>
  <dcterms:created xsi:type="dcterms:W3CDTF">2022-06-21T18:34:46Z</dcterms:created>
  <dcterms:modified xsi:type="dcterms:W3CDTF">2024-12-20T10:13:16Z</dcterms:modified>
</cp:coreProperties>
</file>